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drawings/drawing8.xml" ContentType="application/vnd.openxmlformats-officedocument.drawingml.chartshapes+xml"/>
  <Override PartName="/ppt/charts/chart9.xml" ContentType="application/vnd.openxmlformats-officedocument.drawingml.chart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drawings/drawing10.xml" ContentType="application/vnd.openxmlformats-officedocument.drawingml.chartshapes+xml"/>
  <Override PartName="/ppt/charts/chart11.xml" ContentType="application/vnd.openxmlformats-officedocument.drawingml.chart+xml"/>
  <Override PartName="/ppt/drawings/drawing11.xml" ContentType="application/vnd.openxmlformats-officedocument.drawingml.chartshapes+xml"/>
  <Override PartName="/ppt/charts/chart12.xml" ContentType="application/vnd.openxmlformats-officedocument.drawingml.chart+xml"/>
  <Override PartName="/ppt/drawings/drawing12.xml" ContentType="application/vnd.openxmlformats-officedocument.drawingml.chartshapes+xml"/>
  <Override PartName="/ppt/charts/chart13.xml" ContentType="application/vnd.openxmlformats-officedocument.drawingml.chart+xml"/>
  <Override PartName="/ppt/drawings/drawing13.xml" ContentType="application/vnd.openxmlformats-officedocument.drawingml.chartshapes+xml"/>
  <Override PartName="/ppt/charts/chart14.xml" ContentType="application/vnd.openxmlformats-officedocument.drawingml.chart+xml"/>
  <Override PartName="/ppt/drawings/drawing14.xml" ContentType="application/vnd.openxmlformats-officedocument.drawingml.chartshapes+xml"/>
  <Override PartName="/ppt/charts/chart15.xml" ContentType="application/vnd.openxmlformats-officedocument.drawingml.chart+xml"/>
  <Override PartName="/ppt/drawings/drawing15.xml" ContentType="application/vnd.openxmlformats-officedocument.drawingml.chartshapes+xml"/>
  <Override PartName="/ppt/charts/chart16.xml" ContentType="application/vnd.openxmlformats-officedocument.drawingml.chart+xml"/>
  <Override PartName="/ppt/drawings/drawing16.xml" ContentType="application/vnd.openxmlformats-officedocument.drawingml.chartshapes+xml"/>
  <Override PartName="/ppt/charts/chart17.xml" ContentType="application/vnd.openxmlformats-officedocument.drawingml.chart+xml"/>
  <Override PartName="/ppt/drawings/drawing17.xml" ContentType="application/vnd.openxmlformats-officedocument.drawingml.chartshapes+xml"/>
  <Override PartName="/ppt/charts/chart18.xml" ContentType="application/vnd.openxmlformats-officedocument.drawingml.chart+xml"/>
  <Override PartName="/ppt/drawings/drawing18.xml" ContentType="application/vnd.openxmlformats-officedocument.drawingml.chartshapes+xml"/>
  <Override PartName="/ppt/charts/chart19.xml" ContentType="application/vnd.openxmlformats-officedocument.drawingml.chart+xml"/>
  <Override PartName="/ppt/drawings/drawing19.xml" ContentType="application/vnd.openxmlformats-officedocument.drawingml.chartshapes+xml"/>
  <Override PartName="/ppt/charts/chart20.xml" ContentType="application/vnd.openxmlformats-officedocument.drawingml.chart+xml"/>
  <Override PartName="/ppt/drawings/drawing20.xml" ContentType="application/vnd.openxmlformats-officedocument.drawingml.chartshapes+xml"/>
  <Override PartName="/ppt/charts/chart21.xml" ContentType="application/vnd.openxmlformats-officedocument.drawingml.chart+xml"/>
  <Override PartName="/ppt/drawings/drawing21.xml" ContentType="application/vnd.openxmlformats-officedocument.drawingml.chartshapes+xml"/>
  <Override PartName="/ppt/charts/chart22.xml" ContentType="application/vnd.openxmlformats-officedocument.drawingml.chart+xml"/>
  <Override PartName="/ppt/drawings/drawing22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94" r:id="rId2"/>
    <p:sldId id="316" r:id="rId3"/>
    <p:sldId id="258" r:id="rId4"/>
    <p:sldId id="317" r:id="rId5"/>
    <p:sldId id="318" r:id="rId6"/>
    <p:sldId id="324" r:id="rId7"/>
    <p:sldId id="319" r:id="rId8"/>
    <p:sldId id="325" r:id="rId9"/>
    <p:sldId id="326" r:id="rId10"/>
    <p:sldId id="310" r:id="rId11"/>
    <p:sldId id="311" r:id="rId12"/>
    <p:sldId id="327" r:id="rId13"/>
    <p:sldId id="264" r:id="rId14"/>
    <p:sldId id="323" r:id="rId15"/>
    <p:sldId id="266" r:id="rId16"/>
    <p:sldId id="303" r:id="rId17"/>
    <p:sldId id="304" r:id="rId18"/>
    <p:sldId id="267" r:id="rId19"/>
    <p:sldId id="309" r:id="rId20"/>
    <p:sldId id="277" r:id="rId21"/>
    <p:sldId id="279" r:id="rId22"/>
    <p:sldId id="280" r:id="rId23"/>
    <p:sldId id="315" r:id="rId24"/>
    <p:sldId id="281" r:id="rId25"/>
    <p:sldId id="282" r:id="rId26"/>
    <p:sldId id="284" r:id="rId27"/>
    <p:sldId id="296" r:id="rId28"/>
    <p:sldId id="285" r:id="rId29"/>
    <p:sldId id="292" r:id="rId30"/>
    <p:sldId id="314" r:id="rId31"/>
    <p:sldId id="293" r:id="rId32"/>
    <p:sldId id="305" r:id="rId33"/>
    <p:sldId id="300" r:id="rId34"/>
    <p:sldId id="299" r:id="rId35"/>
    <p:sldId id="298" r:id="rId36"/>
    <p:sldId id="297" r:id="rId37"/>
    <p:sldId id="306" r:id="rId38"/>
    <p:sldId id="307" r:id="rId39"/>
    <p:sldId id="312" r:id="rId40"/>
    <p:sldId id="274" r:id="rId41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BCD"/>
    <a:srgbClr val="ACEAFE"/>
    <a:srgbClr val="ACFEFE"/>
    <a:srgbClr val="C5FBAF"/>
    <a:srgbClr val="F4F9B1"/>
    <a:srgbClr val="01FF74"/>
    <a:srgbClr val="00D25F"/>
    <a:srgbClr val="DEF64C"/>
    <a:srgbClr val="F1F79F"/>
    <a:srgbClr val="DD73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37" autoAdjust="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1.xml"/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2.xml"/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3.xml"/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4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5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6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7.xml"/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8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9.xml"/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0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1.xml"/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2.xml"/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1">
            <a:lumMod val="85000"/>
          </a:schemeClr>
        </a:solidFill>
      </c:spPr>
    </c:floor>
    <c:sideWall>
      <c:thickness val="0"/>
      <c:spPr>
        <a:solidFill>
          <a:schemeClr val="bg1"/>
        </a:solidFill>
      </c:spPr>
    </c:sideWall>
    <c:backWall>
      <c:thickness val="0"/>
      <c:spPr>
        <a:solidFill>
          <a:schemeClr val="bg1"/>
        </a:solidFill>
      </c:spPr>
    </c:backWall>
    <c:plotArea>
      <c:layout>
        <c:manualLayout>
          <c:layoutTarget val="inner"/>
          <c:xMode val="edge"/>
          <c:yMode val="edge"/>
          <c:x val="0.12443606775274539"/>
          <c:y val="0.12174571054273114"/>
          <c:w val="0.70717345683479382"/>
          <c:h val="0.7418248722636313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72A2DC"/>
            </a:solidFill>
            <a:ln>
              <a:solidFill>
                <a:srgbClr val="09CAFF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-8.323350545591553E-3"/>
                  <c:y val="-3.670093870166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605072866299881E-3"/>
                  <c:y val="-1.037695645757436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2 443 322,3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1.7253517725083687E-2"/>
                  <c:y val="-2.632377497027693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2312368.5</c:v>
                </c:pt>
                <c:pt idx="1">
                  <c:v>2443322.2999999998</c:v>
                </c:pt>
                <c:pt idx="2">
                  <c:v>1241818.8999999999</c:v>
                </c:pt>
                <c:pt idx="3">
                  <c:v>1239517.7</c:v>
                </c:pt>
              </c:numCache>
            </c:numRef>
          </c:val>
          <c:shape val="box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C00000"/>
            </a:solidFill>
            <a:ln>
              <a:solidFill>
                <a:srgbClr val="C00000"/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dLbl>
              <c:idx val="0"/>
              <c:layout>
                <c:manualLayout>
                  <c:x val="2.7164705129381725E-2"/>
                  <c:y val="-4.3505116346939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273724417093755E-2"/>
                  <c:y val="-4.585021233129986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2 502 617,3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41445515715645E-2"/>
                  <c:y val="-3.956567014941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4.6499815237920426E-2"/>
                  <c:y val="-4.47504174494708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" sourceLinked="0"/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2554398.2999999998</c:v>
                </c:pt>
                <c:pt idx="1">
                  <c:v>2502617.2999999998</c:v>
                </c:pt>
                <c:pt idx="2">
                  <c:v>1281409.3</c:v>
                </c:pt>
                <c:pt idx="3">
                  <c:v>1259104</c:v>
                </c:pt>
              </c:numCache>
            </c:numRef>
          </c:val>
          <c:shape val="box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  <a:bevelB/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1.3317360872946485E-2"/>
                  <c:y val="-2.771872776988391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06260657028446E-3"/>
                  <c:y val="-2.5696564395000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542139037691394E-3"/>
                  <c:y val="-3.03380470163347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1.9615876013774841E-3"/>
                  <c:y val="-3.4220285639904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8FBCD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  <c:txPr>
              <a:bodyPr/>
              <a:lstStyle/>
              <a:p>
                <a:pPr>
                  <a:defRPr sz="1100" b="1">
                    <a:solidFill>
                      <a:srgbClr val="002060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-242029.79999999981</c:v>
                </c:pt>
                <c:pt idx="1">
                  <c:v>-59295</c:v>
                </c:pt>
                <c:pt idx="2">
                  <c:v>-39590.400000000001</c:v>
                </c:pt>
                <c:pt idx="3">
                  <c:v>-19586.3</c:v>
                </c:pt>
              </c:numCache>
            </c:numRef>
          </c:val>
          <c:shape val="box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gapDepth val="58"/>
        <c:shape val="cylinder"/>
        <c:axId val="262278656"/>
        <c:axId val="135311872"/>
        <c:axId val="0"/>
      </c:bar3DChart>
      <c:catAx>
        <c:axId val="262278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="1">
                <a:effectLst/>
              </a:defRPr>
            </a:pPr>
            <a:endParaRPr lang="ru-RU"/>
          </a:p>
        </c:txPr>
        <c:crossAx val="135311872"/>
        <c:crosses val="autoZero"/>
        <c:auto val="1"/>
        <c:lblAlgn val="ctr"/>
        <c:lblOffset val="1000"/>
        <c:noMultiLvlLbl val="0"/>
      </c:catAx>
      <c:valAx>
        <c:axId val="135311872"/>
        <c:scaling>
          <c:orientation val="minMax"/>
        </c:scaling>
        <c:delete val="0"/>
        <c:axPos val="l"/>
        <c:majorGridlines>
          <c:spPr>
            <a:ln w="0"/>
          </c:spPr>
        </c:majorGridlines>
        <c:numFmt formatCode="#,##0.0" sourceLinked="1"/>
        <c:majorTickMark val="out"/>
        <c:minorTickMark val="none"/>
        <c:tickLblPos val="nextTo"/>
        <c:crossAx val="262278656"/>
        <c:crosses val="autoZero"/>
        <c:crossBetween val="between"/>
      </c:valAx>
      <c:spPr>
        <a:noFill/>
        <a:ln w="25381">
          <a:noFill/>
        </a:ln>
      </c:spPr>
    </c:plotArea>
    <c:legend>
      <c:legendPos val="r"/>
      <c:layout>
        <c:manualLayout>
          <c:xMode val="edge"/>
          <c:yMode val="edge"/>
          <c:x val="0.83481456690064348"/>
          <c:y val="0.36175500803605454"/>
          <c:w val="0.16518543309935596"/>
          <c:h val="0.28289178080723132"/>
        </c:manualLayout>
      </c:layout>
      <c:overlay val="0"/>
    </c:legend>
    <c:plotVisOnly val="1"/>
    <c:dispBlanksAs val="gap"/>
    <c:showDLblsOverMax val="0"/>
  </c:chart>
  <c:spPr>
    <a:solidFill>
      <a:srgbClr val="F8FBCD"/>
    </a:solidFill>
    <a:ln w="22225">
      <a:solidFill>
        <a:schemeClr val="tx2">
          <a:lumMod val="75000"/>
          <a:lumOff val="25000"/>
        </a:schemeClr>
      </a:solidFill>
    </a:ln>
  </c:spPr>
  <c:txPr>
    <a:bodyPr/>
    <a:lstStyle/>
    <a:p>
      <a:pPr>
        <a:defRPr sz="125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3297839848213031"/>
          <c:y val="2.8969754111405038E-2"/>
          <c:w val="0.80584026699736067"/>
          <c:h val="0.882973213186522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35.700000000000003</c:v>
                </c:pt>
                <c:pt idx="1">
                  <c:v>35.700000000000003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6934784"/>
        <c:axId val="135325376"/>
        <c:axId val="0"/>
      </c:bar3DChart>
      <c:catAx>
        <c:axId val="2669347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5325376"/>
        <c:crosses val="autoZero"/>
        <c:auto val="1"/>
        <c:lblAlgn val="ctr"/>
        <c:lblOffset val="100"/>
        <c:noMultiLvlLbl val="0"/>
      </c:catAx>
      <c:valAx>
        <c:axId val="135325376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69347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3676438181732731"/>
          <c:y val="0.13673105390692328"/>
          <c:w val="0.80584026699736067"/>
          <c:h val="0.75005742605176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359.7</c:v>
                </c:pt>
                <c:pt idx="1">
                  <c:v>567.5</c:v>
                </c:pt>
                <c:pt idx="2">
                  <c:v>590.20000000000005</c:v>
                </c:pt>
                <c:pt idx="3">
                  <c:v>613.79999999999995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6942976"/>
        <c:axId val="135327680"/>
        <c:axId val="0"/>
      </c:bar3DChart>
      <c:catAx>
        <c:axId val="2669429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5327680"/>
        <c:crosses val="autoZero"/>
        <c:auto val="1"/>
        <c:lblAlgn val="ctr"/>
        <c:lblOffset val="100"/>
        <c:noMultiLvlLbl val="0"/>
      </c:catAx>
      <c:valAx>
        <c:axId val="135327680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694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552650871659517"/>
          <c:y val="3.6961410417999531E-2"/>
          <c:w val="0.80584026699736067"/>
          <c:h val="0.815641173969175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751276.5</c:v>
                </c:pt>
                <c:pt idx="1">
                  <c:v>1279491.5</c:v>
                </c:pt>
                <c:pt idx="2">
                  <c:v>3000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7377664"/>
        <c:axId val="247923264"/>
        <c:axId val="0"/>
      </c:bar3DChart>
      <c:catAx>
        <c:axId val="2673776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47923264"/>
        <c:crosses val="autoZero"/>
        <c:auto val="1"/>
        <c:lblAlgn val="ctr"/>
        <c:lblOffset val="100"/>
        <c:noMultiLvlLbl val="0"/>
      </c:catAx>
      <c:valAx>
        <c:axId val="24792326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73776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3437272401831896"/>
          <c:y val="2.022918229380434E-2"/>
          <c:w val="0.83831167232430936"/>
          <c:h val="0.9370343242237332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65993.100000000006</c:v>
                </c:pt>
                <c:pt idx="1">
                  <c:v>59126.7</c:v>
                </c:pt>
                <c:pt idx="2">
                  <c:v>92633.2</c:v>
                </c:pt>
                <c:pt idx="3">
                  <c:v>85017.600000000006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7866624"/>
        <c:axId val="135329984"/>
        <c:axId val="0"/>
      </c:bar3DChart>
      <c:catAx>
        <c:axId val="267866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5329984"/>
        <c:crosses val="autoZero"/>
        <c:auto val="1"/>
        <c:lblAlgn val="ctr"/>
        <c:lblOffset val="100"/>
        <c:noMultiLvlLbl val="0"/>
      </c:catAx>
      <c:valAx>
        <c:axId val="13532998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786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977145932734201"/>
          <c:y val="0.11031356876262996"/>
          <c:w val="0.80584026699736067"/>
          <c:h val="0.750057426051760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197197.7</c:v>
                </c:pt>
                <c:pt idx="1">
                  <c:v>96323.6</c:v>
                </c:pt>
                <c:pt idx="2">
                  <c:v>34999.4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371456"/>
        <c:axId val="247930176"/>
        <c:axId val="0"/>
      </c:bar3DChart>
      <c:catAx>
        <c:axId val="268371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47930176"/>
        <c:crosses val="autoZero"/>
        <c:auto val="1"/>
        <c:lblAlgn val="ctr"/>
        <c:lblOffset val="100"/>
        <c:noMultiLvlLbl val="0"/>
      </c:catAx>
      <c:valAx>
        <c:axId val="24793017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837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82126.2</c:v>
                </c:pt>
                <c:pt idx="1">
                  <c:v>43069.9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375040"/>
        <c:axId val="266520256"/>
        <c:axId val="0"/>
      </c:bar3DChart>
      <c:catAx>
        <c:axId val="268375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66520256"/>
        <c:crosses val="autoZero"/>
        <c:auto val="1"/>
        <c:lblAlgn val="ctr"/>
        <c:lblOffset val="100"/>
        <c:noMultiLvlLbl val="0"/>
      </c:catAx>
      <c:valAx>
        <c:axId val="266520256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837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464137.3</c:v>
                </c:pt>
                <c:pt idx="1">
                  <c:v>453553.7</c:v>
                </c:pt>
                <c:pt idx="2">
                  <c:v>493577.6</c:v>
                </c:pt>
                <c:pt idx="3">
                  <c:v>456922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123648"/>
        <c:axId val="266523712"/>
        <c:axId val="0"/>
      </c:bar3DChart>
      <c:catAx>
        <c:axId val="268123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66523712"/>
        <c:crosses val="autoZero"/>
        <c:auto val="1"/>
        <c:lblAlgn val="ctr"/>
        <c:lblOffset val="100"/>
        <c:noMultiLvlLbl val="0"/>
      </c:catAx>
      <c:valAx>
        <c:axId val="266523712"/>
        <c:scaling>
          <c:orientation val="minMax"/>
        </c:scaling>
        <c:delete val="0"/>
        <c:axPos val="l"/>
        <c:majorGridlines>
          <c:spPr>
            <a:ln>
              <a:solidFill>
                <a:schemeClr val="accent5">
                  <a:lumMod val="20000"/>
                  <a:lumOff val="80000"/>
                </a:schemeClr>
              </a:solidFill>
            </a:ln>
          </c:spPr>
        </c:majorGridlines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812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#,##0.0</c:formatCode>
                <c:ptCount val="2"/>
                <c:pt idx="0">
                  <c:v>1250</c:v>
                </c:pt>
                <c:pt idx="1">
                  <c:v>1500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135424"/>
        <c:axId val="266519104"/>
        <c:axId val="0"/>
      </c:bar3DChart>
      <c:catAx>
        <c:axId val="268135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66519104"/>
        <c:crosses val="autoZero"/>
        <c:auto val="1"/>
        <c:lblAlgn val="ctr"/>
        <c:lblOffset val="100"/>
        <c:noMultiLvlLbl val="0"/>
      </c:catAx>
      <c:valAx>
        <c:axId val="266519104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8135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710094899046536"/>
          <c:y val="3.186282605236055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11801.7</c:v>
                </c:pt>
                <c:pt idx="1">
                  <c:v>4500</c:v>
                </c:pt>
                <c:pt idx="2">
                  <c:v>5000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134912"/>
        <c:axId val="267094848"/>
        <c:axId val="0"/>
      </c:bar3DChart>
      <c:catAx>
        <c:axId val="268134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67094848"/>
        <c:crosses val="autoZero"/>
        <c:auto val="1"/>
        <c:lblAlgn val="ctr"/>
        <c:lblOffset val="100"/>
        <c:noMultiLvlLbl val="0"/>
      </c:catAx>
      <c:valAx>
        <c:axId val="2670948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813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2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#,##0.00</c:formatCode>
                <c:ptCount val="2"/>
                <c:pt idx="0">
                  <c:v>560</c:v>
                </c:pt>
                <c:pt idx="1">
                  <c:v>760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Лист1!$F$2:$F$3</c:f>
              <c:numCache>
                <c:formatCode>General</c:formatCode>
                <c:ptCount val="2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683264"/>
        <c:axId val="267097152"/>
        <c:axId val="0"/>
      </c:bar3DChart>
      <c:catAx>
        <c:axId val="268683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67097152"/>
        <c:crosses val="autoZero"/>
        <c:auto val="1"/>
        <c:lblAlgn val="ctr"/>
        <c:lblOffset val="100"/>
        <c:noMultiLvlLbl val="0"/>
      </c:catAx>
      <c:valAx>
        <c:axId val="26709715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86832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100"/>
      <c:rAngAx val="1"/>
    </c:view3D>
    <c:floor>
      <c:thickness val="0"/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22007179514167041"/>
          <c:y val="0"/>
          <c:w val="0.75382036011593256"/>
          <c:h val="0.9224708539328963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79098.399999999994</c:v>
                </c:pt>
                <c:pt idx="1">
                  <c:v>64712.9</c:v>
                </c:pt>
                <c:pt idx="2">
                  <c:v>68015.600000000006</c:v>
                </c:pt>
                <c:pt idx="3">
                  <c:v>73748.800000000003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1481493.4</c:v>
                </c:pt>
                <c:pt idx="1">
                  <c:v>1778361.6</c:v>
                </c:pt>
                <c:pt idx="2">
                  <c:v>536392</c:v>
                </c:pt>
                <c:pt idx="3">
                  <c:v>490646.7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002060"/>
            </a:solidFill>
            <a:ln>
              <a:solidFill>
                <a:schemeClr val="accent4">
                  <a:lumMod val="75000"/>
                </a:schemeClr>
              </a:solidFill>
            </a:ln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#,##0.0</c:formatCode>
                <c:ptCount val="4"/>
                <c:pt idx="0">
                  <c:v>746.4</c:v>
                </c:pt>
                <c:pt idx="1">
                  <c:v>755.5</c:v>
                </c:pt>
                <c:pt idx="2">
                  <c:v>755.5</c:v>
                </c:pt>
                <c:pt idx="3">
                  <c:v>755.5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#,##0.0</c:formatCode>
                <c:ptCount val="4"/>
                <c:pt idx="0">
                  <c:v>210016.7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shape val="cylinder"/>
        <c:axId val="264508928"/>
        <c:axId val="135316032"/>
        <c:axId val="0"/>
      </c:bar3DChart>
      <c:catAx>
        <c:axId val="2645089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135316032"/>
        <c:crosses val="autoZero"/>
        <c:auto val="1"/>
        <c:lblAlgn val="ctr"/>
        <c:lblOffset val="100"/>
        <c:noMultiLvlLbl val="0"/>
      </c:catAx>
      <c:valAx>
        <c:axId val="13531603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645089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7354952763533094E-3"/>
          <c:y val="7.4063708021046087E-2"/>
          <c:w val="0.24738808261070405"/>
          <c:h val="0.856632607216666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4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9103135947630234"/>
          <c:y val="3.1862972015455078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500</c:v>
                </c:pt>
                <c:pt idx="1">
                  <c:v>500</c:v>
                </c:pt>
                <c:pt idx="2">
                  <c:v>500</c:v>
                </c:pt>
                <c:pt idx="3">
                  <c:v>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8701184"/>
        <c:axId val="267681792"/>
        <c:axId val="0"/>
      </c:bar3DChart>
      <c:catAx>
        <c:axId val="2687011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67681792"/>
        <c:crosses val="autoZero"/>
        <c:auto val="1"/>
        <c:lblAlgn val="ctr"/>
        <c:lblOffset val="100"/>
        <c:noMultiLvlLbl val="0"/>
      </c:catAx>
      <c:valAx>
        <c:axId val="26768179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870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5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2125953105762008"/>
          <c:y val="2.8969754111405038E-2"/>
          <c:w val="0.80584026699736067"/>
          <c:h val="0.8829732131865227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213.9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9148160"/>
        <c:axId val="267685824"/>
        <c:axId val="0"/>
      </c:bar3DChart>
      <c:catAx>
        <c:axId val="2691481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67685824"/>
        <c:crosses val="autoZero"/>
        <c:auto val="1"/>
        <c:lblAlgn val="ctr"/>
        <c:lblOffset val="100"/>
        <c:noMultiLvlLbl val="0"/>
      </c:catAx>
      <c:valAx>
        <c:axId val="26768582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914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87631342010202E-2"/>
          <c:y val="0"/>
          <c:w val="0.912358787620088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7"/>
          <c:dPt>
            <c:idx val="0"/>
            <c:bubble3D val="0"/>
            <c:explosion val="0"/>
          </c:dPt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Лист1!$B$2:$B$3</c:f>
              <c:numCache>
                <c:formatCode>0.0%</c:formatCode>
                <c:ptCount val="2"/>
                <c:pt idx="0">
                  <c:v>0.86821788733786387</c:v>
                </c:pt>
                <c:pt idx="1">
                  <c:v>0.13178211266213599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 2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Лист1!$C$2:$C$3</c:f>
              <c:numCache>
                <c:formatCode>#,##0.00</c:formatCode>
                <c:ptCount val="2"/>
                <c:pt idx="0">
                  <c:v>2178756079.9699998</c:v>
                </c:pt>
                <c:pt idx="1">
                  <c:v>330701639.97000003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 3</c:v>
                </c:pt>
              </c:strCache>
            </c:strRef>
          </c:tx>
          <c:explosion val="25"/>
          <c:cat>
            <c:strRef>
              <c:f>Лист1!$A$2:$A$3</c:f>
              <c:strCache>
                <c:ptCount val="2"/>
                <c:pt idx="0">
                  <c:v>Программные расходы</c:v>
                </c:pt>
                <c:pt idx="1">
                  <c:v>Непрограммные расходы</c:v>
                </c:pt>
              </c:strCache>
            </c:strRef>
          </c:cat>
          <c:val>
            <c:numRef>
              <c:f>Лист1!$D$2:$D$3</c:f>
              <c:numCache>
                <c:formatCode>#,##0.0</c:formatCode>
                <c:ptCount val="2"/>
                <c:pt idx="0">
                  <c:v>2509457719.9400001</c:v>
                </c:pt>
                <c:pt idx="1">
                  <c:v>2509457719.9400001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tx2">
        <a:lumMod val="10000"/>
        <a:lumOff val="9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  <c:spPr>
        <a:ln w="19050"/>
      </c:spPr>
    </c:sideWall>
    <c:backWall>
      <c:thickness val="0"/>
      <c:spPr>
        <a:ln w="19050"/>
      </c:spPr>
    </c:backWall>
    <c:plotArea>
      <c:layout>
        <c:manualLayout>
          <c:layoutTarget val="inner"/>
          <c:xMode val="edge"/>
          <c:yMode val="edge"/>
          <c:x val="0.16777407332099367"/>
          <c:y val="4.8904404649801933E-2"/>
          <c:w val="0.67614537421112675"/>
          <c:h val="0.87116727527350879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за счет собственных доходов</c:v>
                </c:pt>
              </c:strCache>
            </c:strRef>
          </c:tx>
          <c:spPr>
            <a:solidFill>
              <a:srgbClr val="72A2DC"/>
            </a:solidFill>
            <a:ln w="41275">
              <a:noFill/>
            </a:ln>
            <a:effectLst>
              <a:outerShdw blurRad="88900" dist="38100" dir="18900000" sx="104000" sy="104000" algn="bl" rotWithShape="0">
                <a:prstClr val="black">
                  <a:alpha val="36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solidFill>
                <a:srgbClr val="F8FBCD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828245.6</c:v>
                </c:pt>
                <c:pt idx="1">
                  <c:v>723500.2</c:v>
                </c:pt>
                <c:pt idx="2">
                  <c:v>744261.8</c:v>
                </c:pt>
                <c:pt idx="3">
                  <c:v>767701.8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за счет средств районного,  областного и федерального бюджетов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41275">
              <a:noFill/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ru-RU" smtClean="0"/>
                      <a:t>779 117,1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8FBCD"/>
              </a:solidFill>
              <a:ln>
                <a:solidFill>
                  <a:schemeClr val="tx1"/>
                </a:solidFill>
              </a:ln>
            </c:spPr>
            <c:txPr>
              <a:bodyPr/>
              <a:lstStyle/>
              <a:p>
                <a:pPr>
                  <a:defRPr sz="1400">
                    <a:latin typeface="Arial Narrow" panose="020B0606020202030204" pitchFamily="34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#,##0.0</c:formatCode>
                <c:ptCount val="4"/>
                <c:pt idx="0">
                  <c:v>1726152.7</c:v>
                </c:pt>
                <c:pt idx="1">
                  <c:v>1779117.1</c:v>
                </c:pt>
                <c:pt idx="2">
                  <c:v>537147.5</c:v>
                </c:pt>
                <c:pt idx="3">
                  <c:v>491402.2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85"/>
        <c:shape val="box"/>
        <c:axId val="265234944"/>
        <c:axId val="135317760"/>
        <c:axId val="0"/>
      </c:bar3DChart>
      <c:catAx>
        <c:axId val="2652349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defRPr>
            </a:pPr>
            <a:endParaRPr lang="ru-RU"/>
          </a:p>
        </c:txPr>
        <c:crossAx val="135317760"/>
        <c:crosses val="autoZero"/>
        <c:auto val="1"/>
        <c:lblAlgn val="ctr"/>
        <c:lblOffset val="100"/>
        <c:noMultiLvlLbl val="0"/>
      </c:catAx>
      <c:valAx>
        <c:axId val="135317760"/>
        <c:scaling>
          <c:orientation val="minMax"/>
        </c:scaling>
        <c:delete val="0"/>
        <c:axPos val="l"/>
        <c:majorGridlines/>
        <c:numFmt formatCode="#,##0.0" sourceLinked="1"/>
        <c:majorTickMark val="none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265234944"/>
        <c:crosses val="autoZero"/>
        <c:crossBetween val="between"/>
      </c:valAx>
    </c:plotArea>
    <c:legend>
      <c:legendPos val="r"/>
      <c:legendEntry>
        <c:idx val="1"/>
        <c:txPr>
          <a:bodyPr/>
          <a:lstStyle/>
          <a:p>
            <a:pPr>
              <a:defRPr sz="1300" i="0">
                <a:latin typeface="Arial Narrow" panose="020B060602020203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6985615329952861"/>
          <c:y val="2.7470419474765306E-2"/>
          <c:w val="0.22016067921174376"/>
          <c:h val="0.41081525315577194"/>
        </c:manualLayout>
      </c:layout>
      <c:overlay val="0"/>
      <c:spPr>
        <a:ln w="9525">
          <a:noFill/>
        </a:ln>
      </c:spPr>
      <c:txPr>
        <a:bodyPr/>
        <a:lstStyle/>
        <a:p>
          <a:pPr>
            <a:defRPr sz="1300" i="0">
              <a:latin typeface="Arial Narrow" panose="020B0606020202030204" pitchFamily="34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FFE5"/>
    </a:solidFill>
    <a:ln w="38100">
      <a:solidFill>
        <a:srgbClr val="C00000"/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9187631342010202E-2"/>
          <c:y val="0"/>
          <c:w val="0.91235878762008893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 1</c:v>
                </c:pt>
              </c:strCache>
            </c:strRef>
          </c:tx>
          <c:explosion val="7"/>
          <c:dPt>
            <c:idx val="0"/>
            <c:bubble3D val="0"/>
          </c:dPt>
          <c:dPt>
            <c:idx val="5"/>
            <c:bubble3D val="0"/>
            <c:spPr>
              <a:gradFill rotWithShape="1">
                <a:gsLst>
                  <a:gs pos="0">
                    <a:schemeClr val="accent3">
                      <a:tint val="65000"/>
                      <a:satMod val="270000"/>
                    </a:schemeClr>
                  </a:gs>
                  <a:gs pos="25000">
                    <a:schemeClr val="accent3">
                      <a:tint val="60000"/>
                      <a:satMod val="300000"/>
                    </a:schemeClr>
                  </a:gs>
                  <a:gs pos="100000">
                    <a:schemeClr val="accent3">
                      <a:tint val="29000"/>
                      <a:satMod val="400000"/>
                    </a:schemeClr>
                  </a:gs>
                </a:gsLst>
                <a:lin ang="16200000" scaled="1"/>
              </a:gradFill>
              <a:ln w="9525" cap="flat" cmpd="sng" algn="ctr">
                <a:solidFill>
                  <a:schemeClr val="accent3">
                    <a:satMod val="150000"/>
                  </a:schemeClr>
                </a:solidFill>
                <a:prstDash val="solid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Другие расходы в области национальной политики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Социальная политика и другие расходы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0.65038457937615957</c:v>
                </c:pt>
                <c:pt idx="1">
                  <c:v>8.3249124826236934E-2</c:v>
                </c:pt>
                <c:pt idx="2">
                  <c:v>1.3006862855139698E-2</c:v>
                </c:pt>
                <c:pt idx="3">
                  <c:v>7.0508223530621333E-2</c:v>
                </c:pt>
                <c:pt idx="4">
                  <c:v>2.7366749202924475E-2</c:v>
                </c:pt>
                <c:pt idx="5">
                  <c:v>0.15548446020891807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 2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Другие расходы в области национальной политики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Социальная политика и другие расходы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1627663.7</c:v>
                </c:pt>
                <c:pt idx="1">
                  <c:v>208340.7</c:v>
                </c:pt>
                <c:pt idx="2">
                  <c:v>32551.200000000001</c:v>
                </c:pt>
                <c:pt idx="3">
                  <c:v>176455.1</c:v>
                </c:pt>
                <c:pt idx="4">
                  <c:v>68488.5</c:v>
                </c:pt>
                <c:pt idx="5">
                  <c:v>389118.1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 3</c:v>
                </c:pt>
              </c:strCache>
            </c:strRef>
          </c:tx>
          <c:explosion val="25"/>
          <c:cat>
            <c:strRef>
              <c:f>Лист1!$A$2:$A$7</c:f>
              <c:strCache>
                <c:ptCount val="6"/>
                <c:pt idx="0">
                  <c:v>Жилищно-коммунальное хозяйство</c:v>
                </c:pt>
                <c:pt idx="1">
                  <c:v>Общегосударственные вопросы</c:v>
                </c:pt>
                <c:pt idx="2">
                  <c:v>Другие расходы в области национальной политики</c:v>
                </c:pt>
                <c:pt idx="3">
                  <c:v>Дорожное хозяйство</c:v>
                </c:pt>
                <c:pt idx="4">
                  <c:v>Культура</c:v>
                </c:pt>
                <c:pt idx="5">
                  <c:v>Социальная политика и другие расходы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2502617.2999999998</c:v>
                </c:pt>
                <c:pt idx="1">
                  <c:v>2502617.2999999998</c:v>
                </c:pt>
                <c:pt idx="2">
                  <c:v>2502617.2999999998</c:v>
                </c:pt>
                <c:pt idx="3">
                  <c:v>2502617.2999999998</c:v>
                </c:pt>
                <c:pt idx="4">
                  <c:v>2502617.2999999998</c:v>
                </c:pt>
                <c:pt idx="5">
                  <c:v>2502617.2999999998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spPr>
    <a:solidFill>
      <a:schemeClr val="tx2">
        <a:lumMod val="10000"/>
        <a:lumOff val="90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2">
            <a:lumMod val="40000"/>
            <a:lumOff val="60000"/>
          </a:schemeClr>
        </a:solidFill>
      </c:spPr>
    </c:sideWall>
    <c:backWall>
      <c:thickness val="0"/>
      <c:spPr>
        <a:solidFill>
          <a:schemeClr val="accent2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16079256959436938"/>
          <c:y val="4.8597378069103435E-2"/>
          <c:w val="0.80584026699736067"/>
          <c:h val="0.77447191857909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45905.8</c:v>
                </c:pt>
                <c:pt idx="1">
                  <c:v>27242.2</c:v>
                </c:pt>
                <c:pt idx="2">
                  <c:v>19573.099999999999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3630848"/>
        <c:axId val="265438912"/>
        <c:axId val="0"/>
      </c:bar3DChart>
      <c:catAx>
        <c:axId val="2636308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65438912"/>
        <c:crosses val="autoZero"/>
        <c:auto val="1"/>
        <c:lblAlgn val="ctr"/>
        <c:lblOffset val="100"/>
        <c:noMultiLvlLbl val="0"/>
      </c:catAx>
      <c:valAx>
        <c:axId val="26543891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36308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5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8939299537288651"/>
          <c:y val="5.3198195369596614E-2"/>
          <c:w val="0.80584026699736067"/>
          <c:h val="0.7744719185790952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>
                  <c:v>8716.6</c:v>
                </c:pt>
                <c:pt idx="1">
                  <c:v>11286.5</c:v>
                </c:pt>
                <c:pt idx="2">
                  <c:v>40529.599999999999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3634432"/>
        <c:axId val="265441792"/>
        <c:axId val="0"/>
      </c:bar3DChart>
      <c:catAx>
        <c:axId val="2636344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265441792"/>
        <c:crosses val="autoZero"/>
        <c:auto val="1"/>
        <c:lblAlgn val="ctr"/>
        <c:lblOffset val="100"/>
        <c:noMultiLvlLbl val="0"/>
      </c:catAx>
      <c:valAx>
        <c:axId val="265441792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36344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3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470728760898983"/>
          <c:y val="0.17591374997761366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599541.30000000005</c:v>
                </c:pt>
                <c:pt idx="1">
                  <c:v>164673.79999999999</c:v>
                </c:pt>
                <c:pt idx="2">
                  <c:v>212149.5</c:v>
                </c:pt>
                <c:pt idx="3">
                  <c:v>189330.6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6058752"/>
        <c:axId val="135299648"/>
        <c:axId val="0"/>
      </c:bar3DChart>
      <c:catAx>
        <c:axId val="2660587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5299648"/>
        <c:crosses val="autoZero"/>
        <c:auto val="1"/>
        <c:lblAlgn val="ctr"/>
        <c:lblOffset val="100"/>
        <c:noMultiLvlLbl val="0"/>
      </c:catAx>
      <c:valAx>
        <c:axId val="135299648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60587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3">
            <a:lumMod val="20000"/>
            <a:lumOff val="80000"/>
          </a:schemeClr>
        </a:solidFill>
      </c:spPr>
    </c:sideWall>
    <c:backWall>
      <c:thickness val="0"/>
      <c:spPr>
        <a:solidFill>
          <a:schemeClr val="accent4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6260579975017253"/>
          <c:y val="3.186282605236055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18060.900000000001</c:v>
                </c:pt>
                <c:pt idx="1">
                  <c:v>28500</c:v>
                </c:pt>
                <c:pt idx="2">
                  <c:v>28500</c:v>
                </c:pt>
                <c:pt idx="3">
                  <c:v>28500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6293248"/>
        <c:axId val="135301952"/>
        <c:axId val="0"/>
      </c:bar3DChart>
      <c:catAx>
        <c:axId val="266293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5301952"/>
        <c:crosses val="autoZero"/>
        <c:auto val="1"/>
        <c:lblAlgn val="ctr"/>
        <c:lblOffset val="100"/>
        <c:noMultiLvlLbl val="0"/>
      </c:catAx>
      <c:valAx>
        <c:axId val="135301952"/>
        <c:scaling>
          <c:orientation val="minMax"/>
        </c:scaling>
        <c:delete val="0"/>
        <c:axPos val="l"/>
        <c:majorGridlines/>
        <c:numFmt formatCode="#,##0.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629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0"/>
      <c:rAngAx val="0"/>
      <c:perspective val="30"/>
    </c:view3D>
    <c:floor>
      <c:thickness val="0"/>
    </c:floor>
    <c:sideWall>
      <c:thickness val="0"/>
      <c:spPr>
        <a:solidFill>
          <a:schemeClr val="accent1">
            <a:lumMod val="20000"/>
            <a:lumOff val="80000"/>
          </a:schemeClr>
        </a:solidFill>
      </c:spPr>
    </c:sideWall>
    <c:backWall>
      <c:thickness val="0"/>
      <c:spPr>
        <a:solidFill>
          <a:schemeClr val="accent1">
            <a:lumMod val="20000"/>
            <a:lumOff val="80000"/>
          </a:schemeClr>
        </a:solidFill>
      </c:spPr>
    </c:backWall>
    <c:plotArea>
      <c:layout>
        <c:manualLayout>
          <c:layoutTarget val="inner"/>
          <c:xMode val="edge"/>
          <c:yMode val="edge"/>
          <c:x val="0.1781106505098797"/>
          <c:y val="3.6629726326704456E-2"/>
          <c:w val="0.80584026699736067"/>
          <c:h val="0.754824001036921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Лист1!$B$2:$B$5</c:f>
              <c:numCache>
                <c:formatCode>#,##0.00</c:formatCode>
                <c:ptCount val="4"/>
                <c:pt idx="0">
                  <c:v>750</c:v>
                </c:pt>
                <c:pt idx="1">
                  <c:v>750</c:v>
                </c:pt>
                <c:pt idx="2">
                  <c:v>750</c:v>
                </c:pt>
                <c:pt idx="3">
                  <c:v>750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2023 год</c:v>
                </c:pt>
                <c:pt idx="1">
                  <c:v>2024 год</c:v>
                </c:pt>
                <c:pt idx="2">
                  <c:v>2025 год</c:v>
                </c:pt>
                <c:pt idx="3">
                  <c:v>2026 год</c:v>
                </c:pt>
              </c:strCache>
            </c:strRef>
          </c:cat>
          <c:val>
            <c:numRef>
              <c:f>Лист1!$F$2:$F$5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66917376"/>
        <c:axId val="135305408"/>
        <c:axId val="0"/>
      </c:bar3DChart>
      <c:catAx>
        <c:axId val="2669173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135305408"/>
        <c:crosses val="autoZero"/>
        <c:auto val="1"/>
        <c:lblAlgn val="ctr"/>
        <c:lblOffset val="100"/>
        <c:noMultiLvlLbl val="0"/>
      </c:catAx>
      <c:valAx>
        <c:axId val="135305408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out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266917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6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BAAD1B-5BAC-4AC0-8BA9-6D0621EB872A}" type="doc">
      <dgm:prSet loTypeId="urn:microsoft.com/office/officeart/2005/8/layout/cycle5" loCatId="cycle" qsTypeId="urn:microsoft.com/office/officeart/2005/8/quickstyle/3d3" qsCatId="3D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724D7F1B-A1E0-49D7-BF3E-FEFCD1C743CE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8421A8F1-BAEA-4CEE-B30C-84C25247883B}" type="parTrans" cxnId="{C6A0782F-1121-413E-BFF4-9C91A43198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BA3E322-4EFF-422F-8958-15FC13EBBE0A}" type="sibTrans" cxnId="{C6A0782F-1121-413E-BFF4-9C91A43198B6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E04EBF9-6BCF-4C97-97CC-16053D8ADECA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300F097E-CD7D-4D51-A520-F17C4F00BCF8}" type="parTrans" cxnId="{EB02B10B-C7DF-4C93-973D-78E12C57903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D26771F-14FC-487C-BE39-6B56926D70D0}" type="sibTrans" cxnId="{EB02B10B-C7DF-4C93-973D-78E12C579033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C3117F4-22F7-4278-9E67-6CE483EEA235}">
      <dgm:prSet phldrT="[Текст]"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FFECE32E-61FB-48FC-B2EB-498B71F1D7E8}" type="parTrans" cxnId="{56B4D61A-9A37-4512-94F3-E427B097701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3D8F672-682C-4EEF-83C3-46A0F47A1E51}" type="sibTrans" cxnId="{56B4D61A-9A37-4512-94F3-E427B0977017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582979A8-C384-483D-9063-70433550210F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27AB9AEC-E8AF-41DD-9374-87F1F2B00302}" type="parTrans" cxnId="{A5A1EF05-7827-4CEA-ABDE-26873AECCC68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BBE3567-C6F7-4BAB-9067-FDC8A32F0041}" type="sibTrans" cxnId="{A5A1EF05-7827-4CEA-ABDE-26873AECCC68}">
      <dgm:prSet/>
      <dgm:spPr>
        <a:ln w="22225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9AA82BB-5D7A-4078-8B23-18C254D0DC4B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6269EDA-3B26-44F0-9EAF-0EAB9C77E571}" type="parTrans" cxnId="{576E8FAF-673E-4EEE-A299-EFE205D953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E6B3773-E288-4ED6-8D2D-7A94A1E9116E}" type="sibTrans" cxnId="{576E8FAF-673E-4EEE-A299-EFE205D95367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D2A65F7-0EFD-427A-9350-4EE82EF8A3A3}">
      <dgm:prSet custT="1"/>
      <dgm:spPr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697F9671-3336-441A-86F1-2B39F8A830C4}" type="parTrans" cxnId="{9B40075E-B9C8-4BE1-9B72-6DF318F1311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B6EB8D1-E4C2-40F7-BAF0-BED45F5C904D}" type="sibTrans" cxnId="{9B40075E-B9C8-4BE1-9B72-6DF318F1311A}">
      <dgm:prSet/>
      <dgm:spPr>
        <a:ln w="22225"/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F3150F9-E42C-4C20-8C2E-D3A5F4293F34}">
      <dgm:prSet custT="1"/>
      <dgm:spPr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81EA984-4962-4DC5-8CDA-71251781BB72}" type="sibTrans" cxnId="{77D5992B-068F-41BE-893C-465B035676FF}">
      <dgm:prSet/>
      <dgm:spPr>
        <a:ln w="19050" cmpd="sng">
          <a:noFill/>
        </a:ln>
      </dgm:spPr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2174457-6DCF-4007-82A9-E75531C9624E}" type="parTrans" cxnId="{77D5992B-068F-41BE-893C-465B035676FF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43ECAFA-A6D7-41FF-AC7E-E0473AEE9907}">
      <dgm:prSet phldrT="[Текст]" custT="1"/>
      <dgm:spPr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</dgm:spPr>
      <dgm:t>
        <a:bodyPr/>
        <a:lstStyle/>
        <a:p>
          <a:r>
            <a:rPr lang="ru-RU" sz="1200" b="1" i="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dirty="0">
            <a:solidFill>
              <a:schemeClr val="tx1"/>
            </a:solidFill>
            <a:latin typeface="Arial Narrow" panose="020B0606020202030204" pitchFamily="34" charset="0"/>
          </a:endParaRPr>
        </a:p>
      </dgm:t>
    </dgm:pt>
    <dgm:pt modelId="{1F9A309A-9FC0-485D-BD9D-D3AA06914A86}" type="sibTrans" cxnId="{3FC22665-63D9-484D-AF19-34C633E78123}">
      <dgm:prSet/>
      <dgm:spPr>
        <a:ln w="22225"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0443694-B682-45A2-95DE-FF3E15237DEA}" type="parTrans" cxnId="{3FC22665-63D9-484D-AF19-34C633E78123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C1B40A2-C95B-481E-9090-4B7BCF3B56CE}" type="pres">
      <dgm:prSet presAssocID="{8FBAAD1B-5BAC-4AC0-8BA9-6D0621EB872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E1BD14-653F-47B3-BB46-667C8FB2497F}" type="pres">
      <dgm:prSet presAssocID="{443ECAFA-A6D7-41FF-AC7E-E0473AEE9907}" presName="node" presStyleLbl="node1" presStyleIdx="0" presStyleCnt="8" custScaleX="135474" custScaleY="254049" custRadScaleRad="88468" custRadScaleInc="-62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F2586D-5C2A-47F2-8FBF-D647F1535402}" type="pres">
      <dgm:prSet presAssocID="{443ECAFA-A6D7-41FF-AC7E-E0473AEE9907}" presName="spNode" presStyleCnt="0"/>
      <dgm:spPr/>
      <dgm:t>
        <a:bodyPr/>
        <a:lstStyle/>
        <a:p>
          <a:endParaRPr lang="ru-RU"/>
        </a:p>
      </dgm:t>
    </dgm:pt>
    <dgm:pt modelId="{43434E4B-C4FB-4DAC-9533-71DBE9279538}" type="pres">
      <dgm:prSet presAssocID="{1F9A309A-9FC0-485D-BD9D-D3AA06914A86}" presName="sibTrans" presStyleLbl="sibTrans1D1" presStyleIdx="0" presStyleCnt="8"/>
      <dgm:spPr/>
      <dgm:t>
        <a:bodyPr/>
        <a:lstStyle/>
        <a:p>
          <a:endParaRPr lang="ru-RU"/>
        </a:p>
      </dgm:t>
    </dgm:pt>
    <dgm:pt modelId="{A54D8CAD-B47B-492A-A92F-69E42EBB0CBD}" type="pres">
      <dgm:prSet presAssocID="{724D7F1B-A1E0-49D7-BF3E-FEFCD1C743CE}" presName="node" presStyleLbl="node1" presStyleIdx="1" presStyleCnt="8" custScaleX="148208" custScaleY="171616" custRadScaleRad="95995" custRadScaleInc="358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BE9F86-1024-42B7-8000-210EB09C538A}" type="pres">
      <dgm:prSet presAssocID="{724D7F1B-A1E0-49D7-BF3E-FEFCD1C743CE}" presName="spNode" presStyleCnt="0"/>
      <dgm:spPr/>
      <dgm:t>
        <a:bodyPr/>
        <a:lstStyle/>
        <a:p>
          <a:endParaRPr lang="ru-RU"/>
        </a:p>
      </dgm:t>
    </dgm:pt>
    <dgm:pt modelId="{F93ECD45-54D8-465B-A0C2-914295F3C5BD}" type="pres">
      <dgm:prSet presAssocID="{8BA3E322-4EFF-422F-8958-15FC13EBBE0A}" presName="sibTrans" presStyleLbl="sibTrans1D1" presStyleIdx="1" presStyleCnt="8"/>
      <dgm:spPr/>
      <dgm:t>
        <a:bodyPr/>
        <a:lstStyle/>
        <a:p>
          <a:endParaRPr lang="ru-RU"/>
        </a:p>
      </dgm:t>
    </dgm:pt>
    <dgm:pt modelId="{D76CEF15-AD37-4FF7-A9D9-F30101483B47}" type="pres">
      <dgm:prSet presAssocID="{3E04EBF9-6BCF-4C97-97CC-16053D8ADECA}" presName="node" presStyleLbl="node1" presStyleIdx="2" presStyleCnt="8" custScaleX="148208" custScaleY="177669" custRadScaleRad="99715" custRadScaleInc="30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825730-0866-4745-85D0-1D1DCFBF2A18}" type="pres">
      <dgm:prSet presAssocID="{3E04EBF9-6BCF-4C97-97CC-16053D8ADECA}" presName="spNode" presStyleCnt="0"/>
      <dgm:spPr/>
      <dgm:t>
        <a:bodyPr/>
        <a:lstStyle/>
        <a:p>
          <a:endParaRPr lang="ru-RU"/>
        </a:p>
      </dgm:t>
    </dgm:pt>
    <dgm:pt modelId="{DA554C6D-A2BD-4B94-802C-6C55DB9F2BF8}" type="pres">
      <dgm:prSet presAssocID="{7D26771F-14FC-487C-BE39-6B56926D70D0}" presName="sibTrans" presStyleLbl="sibTrans1D1" presStyleIdx="2" presStyleCnt="8"/>
      <dgm:spPr/>
      <dgm:t>
        <a:bodyPr/>
        <a:lstStyle/>
        <a:p>
          <a:endParaRPr lang="ru-RU"/>
        </a:p>
      </dgm:t>
    </dgm:pt>
    <dgm:pt modelId="{644BD4D3-8D2A-489F-BC0B-191B4AEF9533}" type="pres">
      <dgm:prSet presAssocID="{AC3117F4-22F7-4278-9E67-6CE483EEA235}" presName="node" presStyleLbl="node1" presStyleIdx="3" presStyleCnt="8" custScaleX="148208" custScaleY="196901" custRadScaleRad="100881" custRadScaleInc="-20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C3B005-4E2A-4348-9B77-486F2914FE10}" type="pres">
      <dgm:prSet presAssocID="{AC3117F4-22F7-4278-9E67-6CE483EEA235}" presName="spNode" presStyleCnt="0"/>
      <dgm:spPr/>
      <dgm:t>
        <a:bodyPr/>
        <a:lstStyle/>
        <a:p>
          <a:endParaRPr lang="ru-RU"/>
        </a:p>
      </dgm:t>
    </dgm:pt>
    <dgm:pt modelId="{2C814299-90FC-466A-8C27-58BBE7C3AD9B}" type="pres">
      <dgm:prSet presAssocID="{83D8F672-682C-4EEF-83C3-46A0F47A1E51}" presName="sibTrans" presStyleLbl="sibTrans1D1" presStyleIdx="3" presStyleCnt="8"/>
      <dgm:spPr/>
      <dgm:t>
        <a:bodyPr/>
        <a:lstStyle/>
        <a:p>
          <a:endParaRPr lang="ru-RU"/>
        </a:p>
      </dgm:t>
    </dgm:pt>
    <dgm:pt modelId="{03867FA4-A613-4921-92BD-CBD0DE5AF6C1}" type="pres">
      <dgm:prSet presAssocID="{582979A8-C384-483D-9063-70433550210F}" presName="node" presStyleLbl="node1" presStyleIdx="4" presStyleCnt="8" custScaleX="148208" custScaleY="166898" custRadScaleRad="96729" custRadScaleInc="5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43EB03-7087-4967-BA16-52B020590675}" type="pres">
      <dgm:prSet presAssocID="{582979A8-C384-483D-9063-70433550210F}" presName="spNode" presStyleCnt="0"/>
      <dgm:spPr/>
      <dgm:t>
        <a:bodyPr/>
        <a:lstStyle/>
        <a:p>
          <a:endParaRPr lang="ru-RU"/>
        </a:p>
      </dgm:t>
    </dgm:pt>
    <dgm:pt modelId="{191E1915-7B43-453A-9B3B-8BE365BAB7F0}" type="pres">
      <dgm:prSet presAssocID="{CBBE3567-C6F7-4BAB-9067-FDC8A32F0041}" presName="sibTrans" presStyleLbl="sibTrans1D1" presStyleIdx="4" presStyleCnt="8"/>
      <dgm:spPr/>
      <dgm:t>
        <a:bodyPr/>
        <a:lstStyle/>
        <a:p>
          <a:endParaRPr lang="ru-RU"/>
        </a:p>
      </dgm:t>
    </dgm:pt>
    <dgm:pt modelId="{529DDF86-EE24-4644-BF9F-F7994B1A08DB}" type="pres">
      <dgm:prSet presAssocID="{99AA82BB-5D7A-4078-8B23-18C254D0DC4B}" presName="node" presStyleLbl="node1" presStyleIdx="5" presStyleCnt="8" custScaleX="148208" custScaleY="196901" custRadScaleRad="103591" custRadScaleInc="29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3D6908-0A8E-4F45-889A-67CE25D68E3E}" type="pres">
      <dgm:prSet presAssocID="{99AA82BB-5D7A-4078-8B23-18C254D0DC4B}" presName="spNode" presStyleCnt="0"/>
      <dgm:spPr/>
      <dgm:t>
        <a:bodyPr/>
        <a:lstStyle/>
        <a:p>
          <a:endParaRPr lang="ru-RU"/>
        </a:p>
      </dgm:t>
    </dgm:pt>
    <dgm:pt modelId="{B61698C4-7017-4D89-87F7-56075D701F9E}" type="pres">
      <dgm:prSet presAssocID="{CE6B3773-E288-4ED6-8D2D-7A94A1E9116E}" presName="sibTrans" presStyleLbl="sibTrans1D1" presStyleIdx="5" presStyleCnt="8"/>
      <dgm:spPr/>
      <dgm:t>
        <a:bodyPr/>
        <a:lstStyle/>
        <a:p>
          <a:endParaRPr lang="ru-RU"/>
        </a:p>
      </dgm:t>
    </dgm:pt>
    <dgm:pt modelId="{E20084B0-DED3-4DEB-8998-F77FEE57635D}" type="pres">
      <dgm:prSet presAssocID="{FD2A65F7-0EFD-427A-9350-4EE82EF8A3A3}" presName="node" presStyleLbl="node1" presStyleIdx="6" presStyleCnt="8" custScaleX="148208" custScaleY="186453" custRadScaleRad="102738" custRadScaleInc="-451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4E5A02-1953-4AC1-8DE5-B9171905FABE}" type="pres">
      <dgm:prSet presAssocID="{FD2A65F7-0EFD-427A-9350-4EE82EF8A3A3}" presName="spNode" presStyleCnt="0"/>
      <dgm:spPr/>
      <dgm:t>
        <a:bodyPr/>
        <a:lstStyle/>
        <a:p>
          <a:endParaRPr lang="ru-RU"/>
        </a:p>
      </dgm:t>
    </dgm:pt>
    <dgm:pt modelId="{37B34B6A-4DCE-4DE3-951A-2EF6B41DAEEC}" type="pres">
      <dgm:prSet presAssocID="{1B6EB8D1-E4C2-40F7-BAF0-BED45F5C904D}" presName="sibTrans" presStyleLbl="sibTrans1D1" presStyleIdx="6" presStyleCnt="8"/>
      <dgm:spPr/>
      <dgm:t>
        <a:bodyPr/>
        <a:lstStyle/>
        <a:p>
          <a:endParaRPr lang="ru-RU"/>
        </a:p>
      </dgm:t>
    </dgm:pt>
    <dgm:pt modelId="{26BC9EC0-F33D-4C53-893E-E607BC23B588}" type="pres">
      <dgm:prSet presAssocID="{2F3150F9-E42C-4C20-8C2E-D3A5F4293F34}" presName="node" presStyleLbl="node1" presStyleIdx="7" presStyleCnt="8" custScaleX="148085" custScaleY="169230" custRadScaleRad="97946" custRadScaleInc="-47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36583-BB7F-476C-A980-E0851D9947DB}" type="pres">
      <dgm:prSet presAssocID="{2F3150F9-E42C-4C20-8C2E-D3A5F4293F34}" presName="spNode" presStyleCnt="0"/>
      <dgm:spPr/>
      <dgm:t>
        <a:bodyPr/>
        <a:lstStyle/>
        <a:p>
          <a:endParaRPr lang="ru-RU"/>
        </a:p>
      </dgm:t>
    </dgm:pt>
    <dgm:pt modelId="{6B2E63ED-B4B9-4312-8B34-C6298E61E31E}" type="pres">
      <dgm:prSet presAssocID="{181EA984-4962-4DC5-8CDA-71251781BB72}" presName="sibTrans" presStyleLbl="sibTrans1D1" presStyleIdx="7" presStyleCnt="8"/>
      <dgm:spPr/>
      <dgm:t>
        <a:bodyPr/>
        <a:lstStyle/>
        <a:p>
          <a:endParaRPr lang="ru-RU"/>
        </a:p>
      </dgm:t>
    </dgm:pt>
  </dgm:ptLst>
  <dgm:cxnLst>
    <dgm:cxn modelId="{B6DD31EB-3253-4C96-8D31-DD8E414BCC7C}" type="presOf" srcId="{1F9A309A-9FC0-485D-BD9D-D3AA06914A86}" destId="{43434E4B-C4FB-4DAC-9533-71DBE9279538}" srcOrd="0" destOrd="0" presId="urn:microsoft.com/office/officeart/2005/8/layout/cycle5"/>
    <dgm:cxn modelId="{3FC22665-63D9-484D-AF19-34C633E78123}" srcId="{8FBAAD1B-5BAC-4AC0-8BA9-6D0621EB872A}" destId="{443ECAFA-A6D7-41FF-AC7E-E0473AEE9907}" srcOrd="0" destOrd="0" parTransId="{80443694-B682-45A2-95DE-FF3E15237DEA}" sibTransId="{1F9A309A-9FC0-485D-BD9D-D3AA06914A86}"/>
    <dgm:cxn modelId="{5E31B107-B3BE-4642-8BA7-C2A4FB845F53}" type="presOf" srcId="{181EA984-4962-4DC5-8CDA-71251781BB72}" destId="{6B2E63ED-B4B9-4312-8B34-C6298E61E31E}" srcOrd="0" destOrd="0" presId="urn:microsoft.com/office/officeart/2005/8/layout/cycle5"/>
    <dgm:cxn modelId="{AE91A4FE-71FC-45D1-8170-B235B6D43190}" type="presOf" srcId="{582979A8-C384-483D-9063-70433550210F}" destId="{03867FA4-A613-4921-92BD-CBD0DE5AF6C1}" srcOrd="0" destOrd="0" presId="urn:microsoft.com/office/officeart/2005/8/layout/cycle5"/>
    <dgm:cxn modelId="{A5A1EF05-7827-4CEA-ABDE-26873AECCC68}" srcId="{8FBAAD1B-5BAC-4AC0-8BA9-6D0621EB872A}" destId="{582979A8-C384-483D-9063-70433550210F}" srcOrd="4" destOrd="0" parTransId="{27AB9AEC-E8AF-41DD-9374-87F1F2B00302}" sibTransId="{CBBE3567-C6F7-4BAB-9067-FDC8A32F0041}"/>
    <dgm:cxn modelId="{EB02B10B-C7DF-4C93-973D-78E12C579033}" srcId="{8FBAAD1B-5BAC-4AC0-8BA9-6D0621EB872A}" destId="{3E04EBF9-6BCF-4C97-97CC-16053D8ADECA}" srcOrd="2" destOrd="0" parTransId="{300F097E-CD7D-4D51-A520-F17C4F00BCF8}" sibTransId="{7D26771F-14FC-487C-BE39-6B56926D70D0}"/>
    <dgm:cxn modelId="{77D5992B-068F-41BE-893C-465B035676FF}" srcId="{8FBAAD1B-5BAC-4AC0-8BA9-6D0621EB872A}" destId="{2F3150F9-E42C-4C20-8C2E-D3A5F4293F34}" srcOrd="7" destOrd="0" parTransId="{02174457-6DCF-4007-82A9-E75531C9624E}" sibTransId="{181EA984-4962-4DC5-8CDA-71251781BB72}"/>
    <dgm:cxn modelId="{7EB64975-8433-4352-B6EA-34ED4F515AE6}" type="presOf" srcId="{2F3150F9-E42C-4C20-8C2E-D3A5F4293F34}" destId="{26BC9EC0-F33D-4C53-893E-E607BC23B588}" srcOrd="0" destOrd="0" presId="urn:microsoft.com/office/officeart/2005/8/layout/cycle5"/>
    <dgm:cxn modelId="{56424F2D-159E-44C9-BFF3-00551D85CC81}" type="presOf" srcId="{3E04EBF9-6BCF-4C97-97CC-16053D8ADECA}" destId="{D76CEF15-AD37-4FF7-A9D9-F30101483B47}" srcOrd="0" destOrd="0" presId="urn:microsoft.com/office/officeart/2005/8/layout/cycle5"/>
    <dgm:cxn modelId="{6FCF9895-9408-4406-9812-F4823D231329}" type="presOf" srcId="{8FBAAD1B-5BAC-4AC0-8BA9-6D0621EB872A}" destId="{5C1B40A2-C95B-481E-9090-4B7BCF3B56CE}" srcOrd="0" destOrd="0" presId="urn:microsoft.com/office/officeart/2005/8/layout/cycle5"/>
    <dgm:cxn modelId="{3DAFF1F4-FA1F-4163-BCEE-4D0C51D03A02}" type="presOf" srcId="{83D8F672-682C-4EEF-83C3-46A0F47A1E51}" destId="{2C814299-90FC-466A-8C27-58BBE7C3AD9B}" srcOrd="0" destOrd="0" presId="urn:microsoft.com/office/officeart/2005/8/layout/cycle5"/>
    <dgm:cxn modelId="{C91A30A2-3950-48E9-AD52-7DD2AFCC88A3}" type="presOf" srcId="{CBBE3567-C6F7-4BAB-9067-FDC8A32F0041}" destId="{191E1915-7B43-453A-9B3B-8BE365BAB7F0}" srcOrd="0" destOrd="0" presId="urn:microsoft.com/office/officeart/2005/8/layout/cycle5"/>
    <dgm:cxn modelId="{0103BA05-F242-4DF6-823A-B5582658429D}" type="presOf" srcId="{99AA82BB-5D7A-4078-8B23-18C254D0DC4B}" destId="{529DDF86-EE24-4644-BF9F-F7994B1A08DB}" srcOrd="0" destOrd="0" presId="urn:microsoft.com/office/officeart/2005/8/layout/cycle5"/>
    <dgm:cxn modelId="{F588ED5A-82B0-426B-9C36-5E04B0A30538}" type="presOf" srcId="{FD2A65F7-0EFD-427A-9350-4EE82EF8A3A3}" destId="{E20084B0-DED3-4DEB-8998-F77FEE57635D}" srcOrd="0" destOrd="0" presId="urn:microsoft.com/office/officeart/2005/8/layout/cycle5"/>
    <dgm:cxn modelId="{B1226498-30B5-4351-BED7-355FA45ED2FC}" type="presOf" srcId="{AC3117F4-22F7-4278-9E67-6CE483EEA235}" destId="{644BD4D3-8D2A-489F-BC0B-191B4AEF9533}" srcOrd="0" destOrd="0" presId="urn:microsoft.com/office/officeart/2005/8/layout/cycle5"/>
    <dgm:cxn modelId="{D7ABF5B2-C1AF-489E-B399-7ACEE9351289}" type="presOf" srcId="{443ECAFA-A6D7-41FF-AC7E-E0473AEE9907}" destId="{18E1BD14-653F-47B3-BB46-667C8FB2497F}" srcOrd="0" destOrd="0" presId="urn:microsoft.com/office/officeart/2005/8/layout/cycle5"/>
    <dgm:cxn modelId="{B07C0915-0EFD-4EA2-ADFF-3D1281BDF005}" type="presOf" srcId="{8BA3E322-4EFF-422F-8958-15FC13EBBE0A}" destId="{F93ECD45-54D8-465B-A0C2-914295F3C5BD}" srcOrd="0" destOrd="0" presId="urn:microsoft.com/office/officeart/2005/8/layout/cycle5"/>
    <dgm:cxn modelId="{7C897303-B8B1-4123-992E-3308ED57EF6E}" type="presOf" srcId="{1B6EB8D1-E4C2-40F7-BAF0-BED45F5C904D}" destId="{37B34B6A-4DCE-4DE3-951A-2EF6B41DAEEC}" srcOrd="0" destOrd="0" presId="urn:microsoft.com/office/officeart/2005/8/layout/cycle5"/>
    <dgm:cxn modelId="{46B23D09-581B-4E9E-9855-F614946A1576}" type="presOf" srcId="{724D7F1B-A1E0-49D7-BF3E-FEFCD1C743CE}" destId="{A54D8CAD-B47B-492A-A92F-69E42EBB0CBD}" srcOrd="0" destOrd="0" presId="urn:microsoft.com/office/officeart/2005/8/layout/cycle5"/>
    <dgm:cxn modelId="{576E8FAF-673E-4EEE-A299-EFE205D95367}" srcId="{8FBAAD1B-5BAC-4AC0-8BA9-6D0621EB872A}" destId="{99AA82BB-5D7A-4078-8B23-18C254D0DC4B}" srcOrd="5" destOrd="0" parTransId="{66269EDA-3B26-44F0-9EAF-0EAB9C77E571}" sibTransId="{CE6B3773-E288-4ED6-8D2D-7A94A1E9116E}"/>
    <dgm:cxn modelId="{56B4D61A-9A37-4512-94F3-E427B0977017}" srcId="{8FBAAD1B-5BAC-4AC0-8BA9-6D0621EB872A}" destId="{AC3117F4-22F7-4278-9E67-6CE483EEA235}" srcOrd="3" destOrd="0" parTransId="{FFECE32E-61FB-48FC-B2EB-498B71F1D7E8}" sibTransId="{83D8F672-682C-4EEF-83C3-46A0F47A1E51}"/>
    <dgm:cxn modelId="{C6A0782F-1121-413E-BFF4-9C91A43198B6}" srcId="{8FBAAD1B-5BAC-4AC0-8BA9-6D0621EB872A}" destId="{724D7F1B-A1E0-49D7-BF3E-FEFCD1C743CE}" srcOrd="1" destOrd="0" parTransId="{8421A8F1-BAEA-4CEE-B30C-84C25247883B}" sibTransId="{8BA3E322-4EFF-422F-8958-15FC13EBBE0A}"/>
    <dgm:cxn modelId="{9B40075E-B9C8-4BE1-9B72-6DF318F1311A}" srcId="{8FBAAD1B-5BAC-4AC0-8BA9-6D0621EB872A}" destId="{FD2A65F7-0EFD-427A-9350-4EE82EF8A3A3}" srcOrd="6" destOrd="0" parTransId="{697F9671-3336-441A-86F1-2B39F8A830C4}" sibTransId="{1B6EB8D1-E4C2-40F7-BAF0-BED45F5C904D}"/>
    <dgm:cxn modelId="{6E00A28A-AE62-4190-955B-E998B76D5F97}" type="presOf" srcId="{7D26771F-14FC-487C-BE39-6B56926D70D0}" destId="{DA554C6D-A2BD-4B94-802C-6C55DB9F2BF8}" srcOrd="0" destOrd="0" presId="urn:microsoft.com/office/officeart/2005/8/layout/cycle5"/>
    <dgm:cxn modelId="{1F8526D7-10DB-4102-A8EC-A2F87DF0C015}" type="presOf" srcId="{CE6B3773-E288-4ED6-8D2D-7A94A1E9116E}" destId="{B61698C4-7017-4D89-87F7-56075D701F9E}" srcOrd="0" destOrd="0" presId="urn:microsoft.com/office/officeart/2005/8/layout/cycle5"/>
    <dgm:cxn modelId="{35B00B2B-537B-4DD5-ABBE-A89A7A756D5D}" type="presParOf" srcId="{5C1B40A2-C95B-481E-9090-4B7BCF3B56CE}" destId="{18E1BD14-653F-47B3-BB46-667C8FB2497F}" srcOrd="0" destOrd="0" presId="urn:microsoft.com/office/officeart/2005/8/layout/cycle5"/>
    <dgm:cxn modelId="{58821F2B-0137-45C6-9A1B-E8CFBD737700}" type="presParOf" srcId="{5C1B40A2-C95B-481E-9090-4B7BCF3B56CE}" destId="{63F2586D-5C2A-47F2-8FBF-D647F1535402}" srcOrd="1" destOrd="0" presId="urn:microsoft.com/office/officeart/2005/8/layout/cycle5"/>
    <dgm:cxn modelId="{15C0B071-6EA4-43EA-BF72-3D381D249620}" type="presParOf" srcId="{5C1B40A2-C95B-481E-9090-4B7BCF3B56CE}" destId="{43434E4B-C4FB-4DAC-9533-71DBE9279538}" srcOrd="2" destOrd="0" presId="urn:microsoft.com/office/officeart/2005/8/layout/cycle5"/>
    <dgm:cxn modelId="{618EA3F2-424B-44DD-BE14-AF601735C00B}" type="presParOf" srcId="{5C1B40A2-C95B-481E-9090-4B7BCF3B56CE}" destId="{A54D8CAD-B47B-492A-A92F-69E42EBB0CBD}" srcOrd="3" destOrd="0" presId="urn:microsoft.com/office/officeart/2005/8/layout/cycle5"/>
    <dgm:cxn modelId="{60967873-9CD5-40D8-B0A7-EFC7163A6387}" type="presParOf" srcId="{5C1B40A2-C95B-481E-9090-4B7BCF3B56CE}" destId="{C1BE9F86-1024-42B7-8000-210EB09C538A}" srcOrd="4" destOrd="0" presId="urn:microsoft.com/office/officeart/2005/8/layout/cycle5"/>
    <dgm:cxn modelId="{022B2BAE-5937-4509-8999-C746E657A20E}" type="presParOf" srcId="{5C1B40A2-C95B-481E-9090-4B7BCF3B56CE}" destId="{F93ECD45-54D8-465B-A0C2-914295F3C5BD}" srcOrd="5" destOrd="0" presId="urn:microsoft.com/office/officeart/2005/8/layout/cycle5"/>
    <dgm:cxn modelId="{F7BAA97E-F367-4BE0-81A7-76046E696F80}" type="presParOf" srcId="{5C1B40A2-C95B-481E-9090-4B7BCF3B56CE}" destId="{D76CEF15-AD37-4FF7-A9D9-F30101483B47}" srcOrd="6" destOrd="0" presId="urn:microsoft.com/office/officeart/2005/8/layout/cycle5"/>
    <dgm:cxn modelId="{2C609FD8-7A6C-41E4-A5BD-A5A0C6A15766}" type="presParOf" srcId="{5C1B40A2-C95B-481E-9090-4B7BCF3B56CE}" destId="{89825730-0866-4745-85D0-1D1DCFBF2A18}" srcOrd="7" destOrd="0" presId="urn:microsoft.com/office/officeart/2005/8/layout/cycle5"/>
    <dgm:cxn modelId="{62789038-11AF-403E-BA79-60BAF7CFA20A}" type="presParOf" srcId="{5C1B40A2-C95B-481E-9090-4B7BCF3B56CE}" destId="{DA554C6D-A2BD-4B94-802C-6C55DB9F2BF8}" srcOrd="8" destOrd="0" presId="urn:microsoft.com/office/officeart/2005/8/layout/cycle5"/>
    <dgm:cxn modelId="{5B8351C8-777F-4D5A-8776-DCF71FE0FDF4}" type="presParOf" srcId="{5C1B40A2-C95B-481E-9090-4B7BCF3B56CE}" destId="{644BD4D3-8D2A-489F-BC0B-191B4AEF9533}" srcOrd="9" destOrd="0" presId="urn:microsoft.com/office/officeart/2005/8/layout/cycle5"/>
    <dgm:cxn modelId="{2DA27D65-30D4-4F26-9B86-DD62E42AC84F}" type="presParOf" srcId="{5C1B40A2-C95B-481E-9090-4B7BCF3B56CE}" destId="{DAC3B005-4E2A-4348-9B77-486F2914FE10}" srcOrd="10" destOrd="0" presId="urn:microsoft.com/office/officeart/2005/8/layout/cycle5"/>
    <dgm:cxn modelId="{FAACFC84-A749-4575-9D44-C7DB2897AABF}" type="presParOf" srcId="{5C1B40A2-C95B-481E-9090-4B7BCF3B56CE}" destId="{2C814299-90FC-466A-8C27-58BBE7C3AD9B}" srcOrd="11" destOrd="0" presId="urn:microsoft.com/office/officeart/2005/8/layout/cycle5"/>
    <dgm:cxn modelId="{50BB505F-446E-4439-BCA4-EC05B0FACC6C}" type="presParOf" srcId="{5C1B40A2-C95B-481E-9090-4B7BCF3B56CE}" destId="{03867FA4-A613-4921-92BD-CBD0DE5AF6C1}" srcOrd="12" destOrd="0" presId="urn:microsoft.com/office/officeart/2005/8/layout/cycle5"/>
    <dgm:cxn modelId="{A91C3AB8-0778-464B-B210-22AE88191617}" type="presParOf" srcId="{5C1B40A2-C95B-481E-9090-4B7BCF3B56CE}" destId="{A543EB03-7087-4967-BA16-52B020590675}" srcOrd="13" destOrd="0" presId="urn:microsoft.com/office/officeart/2005/8/layout/cycle5"/>
    <dgm:cxn modelId="{E67976AC-28C9-4E43-B4CB-B22C74961E4E}" type="presParOf" srcId="{5C1B40A2-C95B-481E-9090-4B7BCF3B56CE}" destId="{191E1915-7B43-453A-9B3B-8BE365BAB7F0}" srcOrd="14" destOrd="0" presId="urn:microsoft.com/office/officeart/2005/8/layout/cycle5"/>
    <dgm:cxn modelId="{08FB00DC-3D9F-4A4E-B9EF-38B4D06EFC8A}" type="presParOf" srcId="{5C1B40A2-C95B-481E-9090-4B7BCF3B56CE}" destId="{529DDF86-EE24-4644-BF9F-F7994B1A08DB}" srcOrd="15" destOrd="0" presId="urn:microsoft.com/office/officeart/2005/8/layout/cycle5"/>
    <dgm:cxn modelId="{31987C01-04C1-4B07-8B99-4C3EE5D5742A}" type="presParOf" srcId="{5C1B40A2-C95B-481E-9090-4B7BCF3B56CE}" destId="{273D6908-0A8E-4F45-889A-67CE25D68E3E}" srcOrd="16" destOrd="0" presId="urn:microsoft.com/office/officeart/2005/8/layout/cycle5"/>
    <dgm:cxn modelId="{E622DE82-2497-4964-A682-BC90C1C103F5}" type="presParOf" srcId="{5C1B40A2-C95B-481E-9090-4B7BCF3B56CE}" destId="{B61698C4-7017-4D89-87F7-56075D701F9E}" srcOrd="17" destOrd="0" presId="urn:microsoft.com/office/officeart/2005/8/layout/cycle5"/>
    <dgm:cxn modelId="{F6B892CF-ACCA-497E-968C-2079213A6A44}" type="presParOf" srcId="{5C1B40A2-C95B-481E-9090-4B7BCF3B56CE}" destId="{E20084B0-DED3-4DEB-8998-F77FEE57635D}" srcOrd="18" destOrd="0" presId="urn:microsoft.com/office/officeart/2005/8/layout/cycle5"/>
    <dgm:cxn modelId="{FFA0A45D-EA44-4891-AFAB-EE34CCC5E36B}" type="presParOf" srcId="{5C1B40A2-C95B-481E-9090-4B7BCF3B56CE}" destId="{284E5A02-1953-4AC1-8DE5-B9171905FABE}" srcOrd="19" destOrd="0" presId="urn:microsoft.com/office/officeart/2005/8/layout/cycle5"/>
    <dgm:cxn modelId="{41DF2F6E-CC4C-47D1-83DF-6BBBFA988BB5}" type="presParOf" srcId="{5C1B40A2-C95B-481E-9090-4B7BCF3B56CE}" destId="{37B34B6A-4DCE-4DE3-951A-2EF6B41DAEEC}" srcOrd="20" destOrd="0" presId="urn:microsoft.com/office/officeart/2005/8/layout/cycle5"/>
    <dgm:cxn modelId="{83963705-54A0-4CB1-83DF-6A6774390BA1}" type="presParOf" srcId="{5C1B40A2-C95B-481E-9090-4B7BCF3B56CE}" destId="{26BC9EC0-F33D-4C53-893E-E607BC23B588}" srcOrd="21" destOrd="0" presId="urn:microsoft.com/office/officeart/2005/8/layout/cycle5"/>
    <dgm:cxn modelId="{1ACFB141-DA69-4DB9-9C0F-6423AB660D0E}" type="presParOf" srcId="{5C1B40A2-C95B-481E-9090-4B7BCF3B56CE}" destId="{AAF36583-BB7F-476C-A980-E0851D9947DB}" srcOrd="22" destOrd="0" presId="urn:microsoft.com/office/officeart/2005/8/layout/cycle5"/>
    <dgm:cxn modelId="{7D52B271-CCCF-4A50-8DF5-B11C6EB87C1A}" type="presParOf" srcId="{5C1B40A2-C95B-481E-9090-4B7BCF3B56CE}" destId="{6B2E63ED-B4B9-4312-8B34-C6298E61E31E}" srcOrd="23" destOrd="0" presId="urn:microsoft.com/office/officeart/2005/8/layout/cycle5"/>
  </dgm:cxnLst>
  <dgm:bg>
    <a:noFill/>
    <a:effectLst/>
  </dgm:bg>
  <dgm:whole>
    <a:ln w="31750" cap="flat" cmpd="sng" algn="ctr">
      <a:noFill/>
      <a:prstDash val="sysDot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BABCCA-8569-4ABA-B03B-D830CDA9F6D4}" type="doc">
      <dgm:prSet loTypeId="urn:microsoft.com/office/officeart/2008/layout/RadialCluster" loCatId="relationship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ru-RU"/>
        </a:p>
      </dgm:t>
    </dgm:pt>
    <dgm:pt modelId="{FB48CFB2-2144-464F-99B0-7B4517BBF385}">
      <dgm:prSet phldrT="[Текст]" custT="1"/>
      <dgm:spPr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90000"/>
            </a:lnSpc>
          </a:pPr>
          <a:endParaRPr lang="ru-RU" sz="2800" b="1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>
            <a:lnSpc>
              <a:spcPct val="90000"/>
            </a:lnSpc>
          </a:pPr>
          <a:endParaRPr lang="ru-RU" sz="2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AAEB99F-186D-4EBF-BBED-2B0E5A5148BE}" type="parTrans" cxnId="{5D4F3C9E-B10F-444A-BA8E-62C311060DBF}">
      <dgm:prSet/>
      <dgm:spPr/>
      <dgm:t>
        <a:bodyPr/>
        <a:lstStyle/>
        <a:p>
          <a:endParaRPr lang="ru-RU"/>
        </a:p>
      </dgm:t>
    </dgm:pt>
    <dgm:pt modelId="{39196133-48A8-43A8-922F-0E3AC7557F38}" type="sibTrans" cxnId="{5D4F3C9E-B10F-444A-BA8E-62C311060DBF}">
      <dgm:prSet/>
      <dgm:spPr/>
      <dgm:t>
        <a:bodyPr/>
        <a:lstStyle/>
        <a:p>
          <a:endParaRPr lang="ru-RU"/>
        </a:p>
      </dgm:t>
    </dgm:pt>
    <dgm:pt modelId="{BF147029-5588-4C67-A975-3EDDF959302B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28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2C971819-3A7E-44D6-A607-E41E2CC546CA}" type="parTrans" cxnId="{457702C6-AE99-4C2D-96D9-995BC995E75C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E327513B-1FDF-48E7-9E5A-99220A35E89A}" type="sibTrans" cxnId="{457702C6-AE99-4C2D-96D9-995BC995E75C}">
      <dgm:prSet/>
      <dgm:spPr/>
      <dgm:t>
        <a:bodyPr/>
        <a:lstStyle/>
        <a:p>
          <a:endParaRPr lang="ru-RU"/>
        </a:p>
      </dgm:t>
    </dgm:pt>
    <dgm:pt modelId="{B48DC76A-8C89-4A47-A084-03205D8C4A2A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9D6328B3-3D5F-410C-9275-2F3B736C0074}" type="parTrans" cxnId="{154E241D-2D22-4E0E-8438-BC731CBD30B3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1847B8B9-2FEB-499A-AACE-A89168127650}" type="sibTrans" cxnId="{154E241D-2D22-4E0E-8438-BC731CBD30B3}">
      <dgm:prSet/>
      <dgm:spPr/>
      <dgm:t>
        <a:bodyPr/>
        <a:lstStyle/>
        <a:p>
          <a:endParaRPr lang="ru-RU"/>
        </a:p>
      </dgm:t>
    </dgm:pt>
    <dgm:pt modelId="{51B0975B-EA65-4A15-BAF2-DB307B86BC96}">
      <dgm:prSet phldrT="[Текст]" custT="1"/>
      <dgm:spPr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gm:spPr>
      <dgm:t>
        <a:bodyPr/>
        <a:lstStyle/>
        <a:p>
          <a:pPr>
            <a:lnSpc>
              <a:spcPct val="70000"/>
            </a:lnSpc>
          </a:pPr>
          <a:r>
            <a:rPr lang="ru-RU" sz="3200" b="1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gm:t>
    </dgm:pt>
    <dgm:pt modelId="{30BF6DE8-1E0A-4F3F-9C5D-54B1D0FEA649}" type="parTrans" cxnId="{2F7F97AF-1C51-47F7-AED3-20851A7120E9}">
      <dgm:prSet/>
      <dgm:spPr>
        <a:ln w="38100">
          <a:solidFill>
            <a:schemeClr val="accent2">
              <a:lumMod val="75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gm:spPr>
      <dgm:t>
        <a:bodyPr/>
        <a:lstStyle/>
        <a:p>
          <a:endParaRPr lang="ru-RU"/>
        </a:p>
      </dgm:t>
    </dgm:pt>
    <dgm:pt modelId="{F5480A95-2FFD-46E9-8288-C8419BA04595}" type="sibTrans" cxnId="{2F7F97AF-1C51-47F7-AED3-20851A7120E9}">
      <dgm:prSet/>
      <dgm:spPr/>
      <dgm:t>
        <a:bodyPr/>
        <a:lstStyle/>
        <a:p>
          <a:endParaRPr lang="ru-RU"/>
        </a:p>
      </dgm:t>
    </dgm:pt>
    <dgm:pt modelId="{4E3CB81D-5BD5-41C8-8D7E-41348F2F94B8}">
      <dgm:prSet/>
      <dgm:spPr/>
      <dgm:t>
        <a:bodyPr/>
        <a:lstStyle/>
        <a:p>
          <a:endParaRPr lang="ru-RU" dirty="0"/>
        </a:p>
      </dgm:t>
    </dgm:pt>
    <dgm:pt modelId="{CB1AFA49-7FFC-4CC1-ABCF-E6C85BDD0CDF}" type="parTrans" cxnId="{353F71E6-1BF3-4808-8C5A-4F3A0A4469B6}">
      <dgm:prSet/>
      <dgm:spPr/>
      <dgm:t>
        <a:bodyPr/>
        <a:lstStyle/>
        <a:p>
          <a:endParaRPr lang="ru-RU"/>
        </a:p>
      </dgm:t>
    </dgm:pt>
    <dgm:pt modelId="{22A13CCC-4F53-4984-919B-DA9857491D50}" type="sibTrans" cxnId="{353F71E6-1BF3-4808-8C5A-4F3A0A4469B6}">
      <dgm:prSet/>
      <dgm:spPr/>
      <dgm:t>
        <a:bodyPr/>
        <a:lstStyle/>
        <a:p>
          <a:endParaRPr lang="ru-RU"/>
        </a:p>
      </dgm:t>
    </dgm:pt>
    <dgm:pt modelId="{EBBCDB51-8D9D-41C5-9512-A7CBCEB26C2A}">
      <dgm:prSet/>
      <dgm:spPr/>
      <dgm:t>
        <a:bodyPr/>
        <a:lstStyle/>
        <a:p>
          <a:endParaRPr lang="ru-RU" dirty="0"/>
        </a:p>
      </dgm:t>
    </dgm:pt>
    <dgm:pt modelId="{88AF2814-A6DF-449B-A708-4AD232106244}" type="parTrans" cxnId="{084B9E86-4CAC-45A9-B370-423FBD730BEC}">
      <dgm:prSet/>
      <dgm:spPr/>
      <dgm:t>
        <a:bodyPr/>
        <a:lstStyle/>
        <a:p>
          <a:endParaRPr lang="ru-RU"/>
        </a:p>
      </dgm:t>
    </dgm:pt>
    <dgm:pt modelId="{4E805DCF-6BEF-46D5-BAEB-4A4B47EA680F}" type="sibTrans" cxnId="{084B9E86-4CAC-45A9-B370-423FBD730BEC}">
      <dgm:prSet/>
      <dgm:spPr/>
      <dgm:t>
        <a:bodyPr/>
        <a:lstStyle/>
        <a:p>
          <a:endParaRPr lang="ru-RU"/>
        </a:p>
      </dgm:t>
    </dgm:pt>
    <dgm:pt modelId="{8B244CFF-22F3-49C3-BAD4-562F5B34DCEA}" type="pres">
      <dgm:prSet presAssocID="{C9BABCCA-8569-4ABA-B03B-D830CDA9F6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67A95D3-4209-465C-93E1-7443651645A0}" type="pres">
      <dgm:prSet presAssocID="{FB48CFB2-2144-464F-99B0-7B4517BBF385}" presName="singleCycle" presStyleCnt="0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endParaRPr lang="ru-RU"/>
        </a:p>
      </dgm:t>
    </dgm:pt>
    <dgm:pt modelId="{55E128A9-086C-4AB0-9BB3-7B78F9CA19C8}" type="pres">
      <dgm:prSet presAssocID="{FB48CFB2-2144-464F-99B0-7B4517BBF385}" presName="singleCenter" presStyleLbl="node1" presStyleIdx="0" presStyleCnt="4" custScaleX="469693" custScaleY="54339" custLinFactNeighborX="472" custLinFactNeighborY="-55169">
        <dgm:presLayoutVars>
          <dgm:chMax val="7"/>
          <dgm:chPref val="7"/>
        </dgm:presLayoutVars>
      </dgm:prSet>
      <dgm:spPr/>
      <dgm:t>
        <a:bodyPr/>
        <a:lstStyle/>
        <a:p>
          <a:endParaRPr lang="ru-RU"/>
        </a:p>
      </dgm:t>
    </dgm:pt>
    <dgm:pt modelId="{2A42BF92-E0CA-4C74-94D9-9AE3F4260038}" type="pres">
      <dgm:prSet presAssocID="{2C971819-3A7E-44D6-A607-E41E2CC546CA}" presName="Name56" presStyleLbl="parChTrans1D2" presStyleIdx="0" presStyleCnt="3"/>
      <dgm:spPr/>
      <dgm:t>
        <a:bodyPr/>
        <a:lstStyle/>
        <a:p>
          <a:endParaRPr lang="ru-RU"/>
        </a:p>
      </dgm:t>
    </dgm:pt>
    <dgm:pt modelId="{A7E70BED-E9F9-4186-91D6-4C4AD5C34513}" type="pres">
      <dgm:prSet presAssocID="{BF147029-5588-4C67-A975-3EDDF959302B}" presName="text0" presStyleLbl="node1" presStyleIdx="1" presStyleCnt="4" custScaleX="244522" custScaleY="75391" custRadScaleRad="112807" custRadScaleInc="-1996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99DAA6-78E7-4C62-AD9F-BB89E1F317A5}" type="pres">
      <dgm:prSet presAssocID="{9D6328B3-3D5F-410C-9275-2F3B736C0074}" presName="Name56" presStyleLbl="parChTrans1D2" presStyleIdx="1" presStyleCnt="3"/>
      <dgm:spPr/>
      <dgm:t>
        <a:bodyPr/>
        <a:lstStyle/>
        <a:p>
          <a:endParaRPr lang="ru-RU"/>
        </a:p>
      </dgm:t>
    </dgm:pt>
    <dgm:pt modelId="{A1F9C609-4FDF-427E-A3A7-017CF8E0D1F8}" type="pres">
      <dgm:prSet presAssocID="{B48DC76A-8C89-4A47-A084-03205D8C4A2A}" presName="text0" presStyleLbl="node1" presStyleIdx="2" presStyleCnt="4" custScaleX="304805" custScaleY="94470" custRadScaleRad="97805" custRadScaleInc="-1149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1427F8-47F7-429E-8B9A-D7AD3446727D}" type="pres">
      <dgm:prSet presAssocID="{30BF6DE8-1E0A-4F3F-9C5D-54B1D0FEA649}" presName="Name56" presStyleLbl="parChTrans1D2" presStyleIdx="2" presStyleCnt="3"/>
      <dgm:spPr/>
      <dgm:t>
        <a:bodyPr/>
        <a:lstStyle/>
        <a:p>
          <a:endParaRPr lang="ru-RU"/>
        </a:p>
      </dgm:t>
    </dgm:pt>
    <dgm:pt modelId="{341F0CCF-4C81-46C6-BAD1-DDC17631079D}" type="pres">
      <dgm:prSet presAssocID="{51B0975B-EA65-4A15-BAF2-DB307B86BC96}" presName="text0" presStyleLbl="node1" presStyleIdx="3" presStyleCnt="4" custScaleX="281728" custScaleY="87686" custRadScaleRad="96044" custRadScaleInc="1011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3F71E6-1BF3-4808-8C5A-4F3A0A4469B6}" srcId="{C9BABCCA-8569-4ABA-B03B-D830CDA9F6D4}" destId="{4E3CB81D-5BD5-41C8-8D7E-41348F2F94B8}" srcOrd="1" destOrd="0" parTransId="{CB1AFA49-7FFC-4CC1-ABCF-E6C85BDD0CDF}" sibTransId="{22A13CCC-4F53-4984-919B-DA9857491D50}"/>
    <dgm:cxn modelId="{2F7F97AF-1C51-47F7-AED3-20851A7120E9}" srcId="{FB48CFB2-2144-464F-99B0-7B4517BBF385}" destId="{51B0975B-EA65-4A15-BAF2-DB307B86BC96}" srcOrd="2" destOrd="0" parTransId="{30BF6DE8-1E0A-4F3F-9C5D-54B1D0FEA649}" sibTransId="{F5480A95-2FFD-46E9-8288-C8419BA04595}"/>
    <dgm:cxn modelId="{084B9E86-4CAC-45A9-B370-423FBD730BEC}" srcId="{C9BABCCA-8569-4ABA-B03B-D830CDA9F6D4}" destId="{EBBCDB51-8D9D-41C5-9512-A7CBCEB26C2A}" srcOrd="2" destOrd="0" parTransId="{88AF2814-A6DF-449B-A708-4AD232106244}" sibTransId="{4E805DCF-6BEF-46D5-BAEB-4A4B47EA680F}"/>
    <dgm:cxn modelId="{154E241D-2D22-4E0E-8438-BC731CBD30B3}" srcId="{FB48CFB2-2144-464F-99B0-7B4517BBF385}" destId="{B48DC76A-8C89-4A47-A084-03205D8C4A2A}" srcOrd="1" destOrd="0" parTransId="{9D6328B3-3D5F-410C-9275-2F3B736C0074}" sibTransId="{1847B8B9-2FEB-499A-AACE-A89168127650}"/>
    <dgm:cxn modelId="{27F2438C-6E2B-41B7-ABBC-5F53AFF986D3}" type="presOf" srcId="{30BF6DE8-1E0A-4F3F-9C5D-54B1D0FEA649}" destId="{BF1427F8-47F7-429E-8B9A-D7AD3446727D}" srcOrd="0" destOrd="0" presId="urn:microsoft.com/office/officeart/2008/layout/RadialCluster"/>
    <dgm:cxn modelId="{5B4795A5-D420-49FF-B8F3-C9EE52D9950F}" type="presOf" srcId="{C9BABCCA-8569-4ABA-B03B-D830CDA9F6D4}" destId="{8B244CFF-22F3-49C3-BAD4-562F5B34DCEA}" srcOrd="0" destOrd="0" presId="urn:microsoft.com/office/officeart/2008/layout/RadialCluster"/>
    <dgm:cxn modelId="{567369FA-672B-49B5-AA4A-A8E20CAAEAA5}" type="presOf" srcId="{51B0975B-EA65-4A15-BAF2-DB307B86BC96}" destId="{341F0CCF-4C81-46C6-BAD1-DDC17631079D}" srcOrd="0" destOrd="0" presId="urn:microsoft.com/office/officeart/2008/layout/RadialCluster"/>
    <dgm:cxn modelId="{43F82522-D132-4C41-BC2B-63372D628AB7}" type="presOf" srcId="{FB48CFB2-2144-464F-99B0-7B4517BBF385}" destId="{55E128A9-086C-4AB0-9BB3-7B78F9CA19C8}" srcOrd="0" destOrd="0" presId="urn:microsoft.com/office/officeart/2008/layout/RadialCluster"/>
    <dgm:cxn modelId="{457702C6-AE99-4C2D-96D9-995BC995E75C}" srcId="{FB48CFB2-2144-464F-99B0-7B4517BBF385}" destId="{BF147029-5588-4C67-A975-3EDDF959302B}" srcOrd="0" destOrd="0" parTransId="{2C971819-3A7E-44D6-A607-E41E2CC546CA}" sibTransId="{E327513B-1FDF-48E7-9E5A-99220A35E89A}"/>
    <dgm:cxn modelId="{79D0C32C-57BC-42FB-9EDF-5B78A98B1BB7}" type="presOf" srcId="{9D6328B3-3D5F-410C-9275-2F3B736C0074}" destId="{0999DAA6-78E7-4C62-AD9F-BB89E1F317A5}" srcOrd="0" destOrd="0" presId="urn:microsoft.com/office/officeart/2008/layout/RadialCluster"/>
    <dgm:cxn modelId="{59B2A267-D73D-4017-B07D-5AE4C574F154}" type="presOf" srcId="{BF147029-5588-4C67-A975-3EDDF959302B}" destId="{A7E70BED-E9F9-4186-91D6-4C4AD5C34513}" srcOrd="0" destOrd="0" presId="urn:microsoft.com/office/officeart/2008/layout/RadialCluster"/>
    <dgm:cxn modelId="{B7A10155-7D8F-4620-9CD6-7D6A5C7DCB66}" type="presOf" srcId="{B48DC76A-8C89-4A47-A084-03205D8C4A2A}" destId="{A1F9C609-4FDF-427E-A3A7-017CF8E0D1F8}" srcOrd="0" destOrd="0" presId="urn:microsoft.com/office/officeart/2008/layout/RadialCluster"/>
    <dgm:cxn modelId="{4F7A3E5D-2477-47D1-9390-E63FCB3383D3}" type="presOf" srcId="{2C971819-3A7E-44D6-A607-E41E2CC546CA}" destId="{2A42BF92-E0CA-4C74-94D9-9AE3F4260038}" srcOrd="0" destOrd="0" presId="urn:microsoft.com/office/officeart/2008/layout/RadialCluster"/>
    <dgm:cxn modelId="{5D4F3C9E-B10F-444A-BA8E-62C311060DBF}" srcId="{C9BABCCA-8569-4ABA-B03B-D830CDA9F6D4}" destId="{FB48CFB2-2144-464F-99B0-7B4517BBF385}" srcOrd="0" destOrd="0" parTransId="{AAAEB99F-186D-4EBF-BBED-2B0E5A5148BE}" sibTransId="{39196133-48A8-43A8-922F-0E3AC7557F38}"/>
    <dgm:cxn modelId="{8FBD4A20-42B4-4E3F-B00B-67B0BBE6E11F}" type="presParOf" srcId="{8B244CFF-22F3-49C3-BAD4-562F5B34DCEA}" destId="{767A95D3-4209-465C-93E1-7443651645A0}" srcOrd="0" destOrd="0" presId="urn:microsoft.com/office/officeart/2008/layout/RadialCluster"/>
    <dgm:cxn modelId="{66340AB2-4000-4586-A264-C6C98463BD33}" type="presParOf" srcId="{767A95D3-4209-465C-93E1-7443651645A0}" destId="{55E128A9-086C-4AB0-9BB3-7B78F9CA19C8}" srcOrd="0" destOrd="0" presId="urn:microsoft.com/office/officeart/2008/layout/RadialCluster"/>
    <dgm:cxn modelId="{BD0E8E3A-DDBD-4DED-B85E-35F58E10F75F}" type="presParOf" srcId="{767A95D3-4209-465C-93E1-7443651645A0}" destId="{2A42BF92-E0CA-4C74-94D9-9AE3F4260038}" srcOrd="1" destOrd="0" presId="urn:microsoft.com/office/officeart/2008/layout/RadialCluster"/>
    <dgm:cxn modelId="{6F51F13F-47B2-4E64-9AC4-69BA1B9CB262}" type="presParOf" srcId="{767A95D3-4209-465C-93E1-7443651645A0}" destId="{A7E70BED-E9F9-4186-91D6-4C4AD5C34513}" srcOrd="2" destOrd="0" presId="urn:microsoft.com/office/officeart/2008/layout/RadialCluster"/>
    <dgm:cxn modelId="{7D3075A0-23FC-477B-BD72-A145892B94A1}" type="presParOf" srcId="{767A95D3-4209-465C-93E1-7443651645A0}" destId="{0999DAA6-78E7-4C62-AD9F-BB89E1F317A5}" srcOrd="3" destOrd="0" presId="urn:microsoft.com/office/officeart/2008/layout/RadialCluster"/>
    <dgm:cxn modelId="{D409D780-CDB6-4F81-9EDA-3A75AB7C2688}" type="presParOf" srcId="{767A95D3-4209-465C-93E1-7443651645A0}" destId="{A1F9C609-4FDF-427E-A3A7-017CF8E0D1F8}" srcOrd="4" destOrd="0" presId="urn:microsoft.com/office/officeart/2008/layout/RadialCluster"/>
    <dgm:cxn modelId="{6D3E75AD-D8D0-4807-A8D9-697B7B314A81}" type="presParOf" srcId="{767A95D3-4209-465C-93E1-7443651645A0}" destId="{BF1427F8-47F7-429E-8B9A-D7AD3446727D}" srcOrd="5" destOrd="0" presId="urn:microsoft.com/office/officeart/2008/layout/RadialCluster"/>
    <dgm:cxn modelId="{00397651-2F49-4C7E-9B89-74984DCB3418}" type="presParOf" srcId="{767A95D3-4209-465C-93E1-7443651645A0}" destId="{341F0CCF-4C81-46C6-BAD1-DDC17631079D}" srcOrd="6" destOrd="0" presId="urn:microsoft.com/office/officeart/2008/layout/RadialCluster"/>
  </dgm:cxnLst>
  <dgm:bg>
    <a:noFill/>
  </dgm:bg>
  <dgm:whole>
    <a:ln w="63500" cmpd="sng"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6730DA-5184-4C97-8D77-BFD15BCEDDAD}" type="doc">
      <dgm:prSet loTypeId="urn:microsoft.com/office/officeart/2005/8/layout/process4" loCatId="process" qsTypeId="urn:microsoft.com/office/officeart/2005/8/quickstyle/3d2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5C30FAA5-B142-445C-8903-D76E48BFE7C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chemeClr val="accent5">
                  <a:lumMod val="50000"/>
                </a:schemeClr>
              </a:solidFill>
            </a:rPr>
            <a:t>Основные этапы бюджетного процесса</a:t>
          </a:r>
          <a:endParaRPr lang="ru-RU" sz="2000" b="1" dirty="0">
            <a:solidFill>
              <a:schemeClr val="accent5">
                <a:lumMod val="50000"/>
              </a:schemeClr>
            </a:solidFill>
          </a:endParaRPr>
        </a:p>
      </dgm:t>
    </dgm:pt>
    <dgm:pt modelId="{FBAA8D63-D9E7-4D30-9CD2-21C7BF02E4BB}" type="parTrans" cxnId="{891E3239-11D7-4EA1-B981-86269F176C91}">
      <dgm:prSet/>
      <dgm:spPr/>
      <dgm:t>
        <a:bodyPr/>
        <a:lstStyle/>
        <a:p>
          <a:endParaRPr lang="ru-RU"/>
        </a:p>
      </dgm:t>
    </dgm:pt>
    <dgm:pt modelId="{812A93CD-D769-4595-83EE-94A6B50BC679}" type="sibTrans" cxnId="{891E3239-11D7-4EA1-B981-86269F176C91}">
      <dgm:prSet/>
      <dgm:spPr/>
      <dgm:t>
        <a:bodyPr/>
        <a:lstStyle/>
        <a:p>
          <a:endParaRPr lang="ru-RU"/>
        </a:p>
      </dgm:t>
    </dgm:pt>
    <dgm:pt modelId="{CD62DA94-5F6B-4A62-9433-2AD0350E304D}">
      <dgm:prSet phldrT="[Текст]"/>
      <dgm:spPr/>
      <dgm:t>
        <a:bodyPr/>
        <a:lstStyle/>
        <a:p>
          <a:r>
            <a:rPr lang="ru-RU" b="1" dirty="0" smtClean="0"/>
            <a:t>Исполнение бюджета</a:t>
          </a:r>
          <a:endParaRPr lang="ru-RU" b="1" dirty="0"/>
        </a:p>
      </dgm:t>
    </dgm:pt>
    <dgm:pt modelId="{9C518DC3-B956-4BCD-A1D6-4C0EF331728C}" type="parTrans" cxnId="{B2776A5A-F88C-4DCE-91FB-A1CA3B24FC23}">
      <dgm:prSet/>
      <dgm:spPr/>
      <dgm:t>
        <a:bodyPr/>
        <a:lstStyle/>
        <a:p>
          <a:endParaRPr lang="ru-RU"/>
        </a:p>
      </dgm:t>
    </dgm:pt>
    <dgm:pt modelId="{78130C09-8445-4726-BC56-B4C6C4C3E4D4}" type="sibTrans" cxnId="{B2776A5A-F88C-4DCE-91FB-A1CA3B24FC23}">
      <dgm:prSet/>
      <dgm:spPr/>
      <dgm:t>
        <a:bodyPr/>
        <a:lstStyle/>
        <a:p>
          <a:endParaRPr lang="ru-RU"/>
        </a:p>
      </dgm:t>
    </dgm:pt>
    <dgm:pt modelId="{45009F87-E96D-4CB4-8809-E1B88D662DFF}">
      <dgm:prSet/>
      <dgm:spPr/>
      <dgm:t>
        <a:bodyPr/>
        <a:lstStyle/>
        <a:p>
          <a:r>
            <a:rPr lang="ru-RU" b="1" dirty="0" smtClean="0"/>
            <a:t>Составление, внешняя проверка, рассмотрение и утверждение, бюджетной отчетности</a:t>
          </a:r>
          <a:endParaRPr lang="ru-RU" b="1" dirty="0"/>
        </a:p>
      </dgm:t>
    </dgm:pt>
    <dgm:pt modelId="{4F733662-58DC-4AF5-9555-A7E4F6ADBB6E}" type="parTrans" cxnId="{372DC543-034A-4881-B2E6-F422801C5F67}">
      <dgm:prSet/>
      <dgm:spPr/>
      <dgm:t>
        <a:bodyPr/>
        <a:lstStyle/>
        <a:p>
          <a:endParaRPr lang="ru-RU"/>
        </a:p>
      </dgm:t>
    </dgm:pt>
    <dgm:pt modelId="{E0EAE824-5085-4185-B8C1-BF1FE1027028}" type="sibTrans" cxnId="{372DC543-034A-4881-B2E6-F422801C5F67}">
      <dgm:prSet/>
      <dgm:spPr/>
      <dgm:t>
        <a:bodyPr/>
        <a:lstStyle/>
        <a:p>
          <a:endParaRPr lang="ru-RU"/>
        </a:p>
      </dgm:t>
    </dgm:pt>
    <dgm:pt modelId="{E11AD3A7-84AB-49C0-87C1-25B54A03E785}">
      <dgm:prSet/>
      <dgm:spPr/>
      <dgm:t>
        <a:bodyPr/>
        <a:lstStyle/>
        <a:p>
          <a:r>
            <a:rPr lang="ru-RU" b="1" dirty="0" smtClean="0"/>
            <a:t>Рассмотрение и утверждение бюджета</a:t>
          </a:r>
          <a:endParaRPr lang="ru-RU" b="1" dirty="0"/>
        </a:p>
      </dgm:t>
    </dgm:pt>
    <dgm:pt modelId="{2E1290D9-2460-4A4C-ACA8-F4A347DE79A3}" type="parTrans" cxnId="{609E4EA7-92A7-42D5-885C-370406CD601D}">
      <dgm:prSet/>
      <dgm:spPr/>
      <dgm:t>
        <a:bodyPr/>
        <a:lstStyle/>
        <a:p>
          <a:endParaRPr lang="ru-RU"/>
        </a:p>
      </dgm:t>
    </dgm:pt>
    <dgm:pt modelId="{BE1375D4-C3BC-43A6-8850-CB8828ACB5FF}" type="sibTrans" cxnId="{609E4EA7-92A7-42D5-885C-370406CD601D}">
      <dgm:prSet/>
      <dgm:spPr/>
      <dgm:t>
        <a:bodyPr/>
        <a:lstStyle/>
        <a:p>
          <a:endParaRPr lang="ru-RU"/>
        </a:p>
      </dgm:t>
    </dgm:pt>
    <dgm:pt modelId="{11A515CE-FE93-459A-B8BA-6A4C7654305C}">
      <dgm:prSet/>
      <dgm:spPr/>
      <dgm:t>
        <a:bodyPr/>
        <a:lstStyle/>
        <a:p>
          <a:r>
            <a:rPr lang="ru-RU" b="1" dirty="0" smtClean="0"/>
            <a:t>Составление проекта бюджета</a:t>
          </a:r>
          <a:endParaRPr lang="ru-RU" b="1" dirty="0"/>
        </a:p>
      </dgm:t>
    </dgm:pt>
    <dgm:pt modelId="{5FFC1CB9-D221-4EFA-BAAE-CE424A7AC9E7}" type="parTrans" cxnId="{C7AA33F2-A01D-4245-BCF6-1D61EE919825}">
      <dgm:prSet/>
      <dgm:spPr/>
      <dgm:t>
        <a:bodyPr/>
        <a:lstStyle/>
        <a:p>
          <a:endParaRPr lang="ru-RU"/>
        </a:p>
      </dgm:t>
    </dgm:pt>
    <dgm:pt modelId="{4A533202-AFBD-4707-95EF-35917122F6AD}" type="sibTrans" cxnId="{C7AA33F2-A01D-4245-BCF6-1D61EE919825}">
      <dgm:prSet/>
      <dgm:spPr/>
      <dgm:t>
        <a:bodyPr/>
        <a:lstStyle/>
        <a:p>
          <a:endParaRPr lang="ru-RU"/>
        </a:p>
      </dgm:t>
    </dgm:pt>
    <dgm:pt modelId="{4BD54140-953C-4955-B9CE-E891B3013659}">
      <dgm:prSet/>
      <dgm:spPr/>
      <dgm:t>
        <a:bodyPr/>
        <a:lstStyle/>
        <a:p>
          <a:r>
            <a:rPr lang="ru-RU" b="1" dirty="0" smtClean="0"/>
            <a:t>Осуществление муниципального  финансового контроля</a:t>
          </a:r>
          <a:endParaRPr lang="ru-RU" b="1" dirty="0"/>
        </a:p>
      </dgm:t>
    </dgm:pt>
    <dgm:pt modelId="{6C61B5CB-2448-44D2-9F2F-7B1CC71BB5EE}" type="parTrans" cxnId="{C95701E5-2B27-442D-AA59-7D868096B872}">
      <dgm:prSet/>
      <dgm:spPr/>
    </dgm:pt>
    <dgm:pt modelId="{86CB41E0-FEFC-44C7-85F3-98D2BF93F9B7}" type="sibTrans" cxnId="{C95701E5-2B27-442D-AA59-7D868096B872}">
      <dgm:prSet/>
      <dgm:spPr/>
    </dgm:pt>
    <dgm:pt modelId="{679FBE10-B039-4AAA-ACFB-6EFE1BC8FB1B}" type="pres">
      <dgm:prSet presAssocID="{6E6730DA-5184-4C97-8D77-BFD15BCEDDA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49AC58-6F0D-4EDF-BC2B-719E2E58F958}" type="pres">
      <dgm:prSet presAssocID="{4BD54140-953C-4955-B9CE-E891B3013659}" presName="boxAndChildren" presStyleCnt="0"/>
      <dgm:spPr/>
    </dgm:pt>
    <dgm:pt modelId="{175758D7-007F-44DE-A5EE-9D1F5EE8AFE3}" type="pres">
      <dgm:prSet presAssocID="{4BD54140-953C-4955-B9CE-E891B3013659}" presName="parentTextBox" presStyleLbl="node1" presStyleIdx="0" presStyleCnt="6"/>
      <dgm:spPr/>
      <dgm:t>
        <a:bodyPr/>
        <a:lstStyle/>
        <a:p>
          <a:endParaRPr lang="ru-RU"/>
        </a:p>
      </dgm:t>
    </dgm:pt>
    <dgm:pt modelId="{BF672B0E-6487-45BA-87A9-CFCEC8459FC2}" type="pres">
      <dgm:prSet presAssocID="{E0EAE824-5085-4185-B8C1-BF1FE1027028}" presName="sp" presStyleCnt="0"/>
      <dgm:spPr/>
    </dgm:pt>
    <dgm:pt modelId="{40CC58FC-C049-4161-A17D-555FD2B06A5B}" type="pres">
      <dgm:prSet presAssocID="{45009F87-E96D-4CB4-8809-E1B88D662DFF}" presName="arrowAndChildren" presStyleCnt="0"/>
      <dgm:spPr/>
    </dgm:pt>
    <dgm:pt modelId="{7B398372-9BA0-4762-AAA4-98E4ADFEC71E}" type="pres">
      <dgm:prSet presAssocID="{45009F87-E96D-4CB4-8809-E1B88D662DFF}" presName="parentTextArrow" presStyleLbl="node1" presStyleIdx="1" presStyleCnt="6"/>
      <dgm:spPr/>
      <dgm:t>
        <a:bodyPr/>
        <a:lstStyle/>
        <a:p>
          <a:endParaRPr lang="ru-RU"/>
        </a:p>
      </dgm:t>
    </dgm:pt>
    <dgm:pt modelId="{FF967312-E891-4D24-93BA-67BBFE0B025E}" type="pres">
      <dgm:prSet presAssocID="{78130C09-8445-4726-BC56-B4C6C4C3E4D4}" presName="sp" presStyleCnt="0"/>
      <dgm:spPr/>
    </dgm:pt>
    <dgm:pt modelId="{96738084-096F-4D63-82CA-A8C32BB6FF26}" type="pres">
      <dgm:prSet presAssocID="{CD62DA94-5F6B-4A62-9433-2AD0350E304D}" presName="arrowAndChildren" presStyleCnt="0"/>
      <dgm:spPr/>
    </dgm:pt>
    <dgm:pt modelId="{0E4596DE-C37A-4376-BB41-E977942D75EA}" type="pres">
      <dgm:prSet presAssocID="{CD62DA94-5F6B-4A62-9433-2AD0350E304D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9B2D3934-4682-4345-B3F3-0CF2E0C2F6F8}" type="pres">
      <dgm:prSet presAssocID="{BE1375D4-C3BC-43A6-8850-CB8828ACB5FF}" presName="sp" presStyleCnt="0"/>
      <dgm:spPr/>
    </dgm:pt>
    <dgm:pt modelId="{F1E9A003-AADB-46B8-B2B4-BABE38A9B48E}" type="pres">
      <dgm:prSet presAssocID="{E11AD3A7-84AB-49C0-87C1-25B54A03E785}" presName="arrowAndChildren" presStyleCnt="0"/>
      <dgm:spPr/>
    </dgm:pt>
    <dgm:pt modelId="{EBC85815-3510-47F3-9DDD-49B7A051B45D}" type="pres">
      <dgm:prSet presAssocID="{E11AD3A7-84AB-49C0-87C1-25B54A03E785}" presName="parentTextArrow" presStyleLbl="node1" presStyleIdx="3" presStyleCnt="6"/>
      <dgm:spPr/>
      <dgm:t>
        <a:bodyPr/>
        <a:lstStyle/>
        <a:p>
          <a:endParaRPr lang="ru-RU"/>
        </a:p>
      </dgm:t>
    </dgm:pt>
    <dgm:pt modelId="{C5CFC228-3F50-4E1F-8492-678AAB0D148F}" type="pres">
      <dgm:prSet presAssocID="{4A533202-AFBD-4707-95EF-35917122F6AD}" presName="sp" presStyleCnt="0"/>
      <dgm:spPr/>
    </dgm:pt>
    <dgm:pt modelId="{85C7E800-031A-4760-9EB2-D70F2D8ED98E}" type="pres">
      <dgm:prSet presAssocID="{11A515CE-FE93-459A-B8BA-6A4C7654305C}" presName="arrowAndChildren" presStyleCnt="0"/>
      <dgm:spPr/>
    </dgm:pt>
    <dgm:pt modelId="{E380B5B3-7B04-453D-8F4D-E6D006C10314}" type="pres">
      <dgm:prSet presAssocID="{11A515CE-FE93-459A-B8BA-6A4C7654305C}" presName="parentTextArrow" presStyleLbl="node1" presStyleIdx="4" presStyleCnt="6"/>
      <dgm:spPr/>
      <dgm:t>
        <a:bodyPr/>
        <a:lstStyle/>
        <a:p>
          <a:endParaRPr lang="ru-RU"/>
        </a:p>
      </dgm:t>
    </dgm:pt>
    <dgm:pt modelId="{2C68AF45-D46E-4026-BC6C-3EE7B52CFC39}" type="pres">
      <dgm:prSet presAssocID="{812A93CD-D769-4595-83EE-94A6B50BC679}" presName="sp" presStyleCnt="0"/>
      <dgm:spPr/>
    </dgm:pt>
    <dgm:pt modelId="{D65CB876-319A-4700-B0D9-7877E1C0AF5C}" type="pres">
      <dgm:prSet presAssocID="{5C30FAA5-B142-445C-8903-D76E48BFE7C6}" presName="arrowAndChildren" presStyleCnt="0"/>
      <dgm:spPr/>
    </dgm:pt>
    <dgm:pt modelId="{AACCDF33-4C85-4B63-8DDB-9B1254342CFF}" type="pres">
      <dgm:prSet presAssocID="{5C30FAA5-B142-445C-8903-D76E48BFE7C6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C7AA33F2-A01D-4245-BCF6-1D61EE919825}" srcId="{6E6730DA-5184-4C97-8D77-BFD15BCEDDAD}" destId="{11A515CE-FE93-459A-B8BA-6A4C7654305C}" srcOrd="1" destOrd="0" parTransId="{5FFC1CB9-D221-4EFA-BAAE-CE424A7AC9E7}" sibTransId="{4A533202-AFBD-4707-95EF-35917122F6AD}"/>
    <dgm:cxn modelId="{609E4EA7-92A7-42D5-885C-370406CD601D}" srcId="{6E6730DA-5184-4C97-8D77-BFD15BCEDDAD}" destId="{E11AD3A7-84AB-49C0-87C1-25B54A03E785}" srcOrd="2" destOrd="0" parTransId="{2E1290D9-2460-4A4C-ACA8-F4A347DE79A3}" sibTransId="{BE1375D4-C3BC-43A6-8850-CB8828ACB5FF}"/>
    <dgm:cxn modelId="{B2776A5A-F88C-4DCE-91FB-A1CA3B24FC23}" srcId="{6E6730DA-5184-4C97-8D77-BFD15BCEDDAD}" destId="{CD62DA94-5F6B-4A62-9433-2AD0350E304D}" srcOrd="3" destOrd="0" parTransId="{9C518DC3-B956-4BCD-A1D6-4C0EF331728C}" sibTransId="{78130C09-8445-4726-BC56-B4C6C4C3E4D4}"/>
    <dgm:cxn modelId="{C47B2072-0856-4033-9106-6FAE01F787B5}" type="presOf" srcId="{5C30FAA5-B142-445C-8903-D76E48BFE7C6}" destId="{AACCDF33-4C85-4B63-8DDB-9B1254342CFF}" srcOrd="0" destOrd="0" presId="urn:microsoft.com/office/officeart/2005/8/layout/process4"/>
    <dgm:cxn modelId="{2CB69F7A-713A-46ED-A98D-03C3AF0A8D45}" type="presOf" srcId="{11A515CE-FE93-459A-B8BA-6A4C7654305C}" destId="{E380B5B3-7B04-453D-8F4D-E6D006C10314}" srcOrd="0" destOrd="0" presId="urn:microsoft.com/office/officeart/2005/8/layout/process4"/>
    <dgm:cxn modelId="{1910ED6A-DB0E-49A4-B70E-29CE8BAAB935}" type="presOf" srcId="{4BD54140-953C-4955-B9CE-E891B3013659}" destId="{175758D7-007F-44DE-A5EE-9D1F5EE8AFE3}" srcOrd="0" destOrd="0" presId="urn:microsoft.com/office/officeart/2005/8/layout/process4"/>
    <dgm:cxn modelId="{891E3239-11D7-4EA1-B981-86269F176C91}" srcId="{6E6730DA-5184-4C97-8D77-BFD15BCEDDAD}" destId="{5C30FAA5-B142-445C-8903-D76E48BFE7C6}" srcOrd="0" destOrd="0" parTransId="{FBAA8D63-D9E7-4D30-9CD2-21C7BF02E4BB}" sibTransId="{812A93CD-D769-4595-83EE-94A6B50BC679}"/>
    <dgm:cxn modelId="{372DC543-034A-4881-B2E6-F422801C5F67}" srcId="{6E6730DA-5184-4C97-8D77-BFD15BCEDDAD}" destId="{45009F87-E96D-4CB4-8809-E1B88D662DFF}" srcOrd="4" destOrd="0" parTransId="{4F733662-58DC-4AF5-9555-A7E4F6ADBB6E}" sibTransId="{E0EAE824-5085-4185-B8C1-BF1FE1027028}"/>
    <dgm:cxn modelId="{ECBC702E-D07F-4001-8D85-35BD05DB431A}" type="presOf" srcId="{CD62DA94-5F6B-4A62-9433-2AD0350E304D}" destId="{0E4596DE-C37A-4376-BB41-E977942D75EA}" srcOrd="0" destOrd="0" presId="urn:microsoft.com/office/officeart/2005/8/layout/process4"/>
    <dgm:cxn modelId="{237C04C6-23A5-4F21-B647-AF34E54E5816}" type="presOf" srcId="{6E6730DA-5184-4C97-8D77-BFD15BCEDDAD}" destId="{679FBE10-B039-4AAA-ACFB-6EFE1BC8FB1B}" srcOrd="0" destOrd="0" presId="urn:microsoft.com/office/officeart/2005/8/layout/process4"/>
    <dgm:cxn modelId="{71D892E4-723C-4412-9596-10C13D9A9F80}" type="presOf" srcId="{45009F87-E96D-4CB4-8809-E1B88D662DFF}" destId="{7B398372-9BA0-4762-AAA4-98E4ADFEC71E}" srcOrd="0" destOrd="0" presId="urn:microsoft.com/office/officeart/2005/8/layout/process4"/>
    <dgm:cxn modelId="{8DCEC21F-7B00-41CF-8BCC-C48503A682F4}" type="presOf" srcId="{E11AD3A7-84AB-49C0-87C1-25B54A03E785}" destId="{EBC85815-3510-47F3-9DDD-49B7A051B45D}" srcOrd="0" destOrd="0" presId="urn:microsoft.com/office/officeart/2005/8/layout/process4"/>
    <dgm:cxn modelId="{C95701E5-2B27-442D-AA59-7D868096B872}" srcId="{6E6730DA-5184-4C97-8D77-BFD15BCEDDAD}" destId="{4BD54140-953C-4955-B9CE-E891B3013659}" srcOrd="5" destOrd="0" parTransId="{6C61B5CB-2448-44D2-9F2F-7B1CC71BB5EE}" sibTransId="{86CB41E0-FEFC-44C7-85F3-98D2BF93F9B7}"/>
    <dgm:cxn modelId="{D55531AD-61C1-4F8D-8389-1B348D537F64}" type="presParOf" srcId="{679FBE10-B039-4AAA-ACFB-6EFE1BC8FB1B}" destId="{B749AC58-6F0D-4EDF-BC2B-719E2E58F958}" srcOrd="0" destOrd="0" presId="urn:microsoft.com/office/officeart/2005/8/layout/process4"/>
    <dgm:cxn modelId="{56DBABF8-45D8-4BB6-B28E-A1F1EFCEF7A4}" type="presParOf" srcId="{B749AC58-6F0D-4EDF-BC2B-719E2E58F958}" destId="{175758D7-007F-44DE-A5EE-9D1F5EE8AFE3}" srcOrd="0" destOrd="0" presId="urn:microsoft.com/office/officeart/2005/8/layout/process4"/>
    <dgm:cxn modelId="{9D8C7415-03E9-4FDA-A84A-66F19808D3F6}" type="presParOf" srcId="{679FBE10-B039-4AAA-ACFB-6EFE1BC8FB1B}" destId="{BF672B0E-6487-45BA-87A9-CFCEC8459FC2}" srcOrd="1" destOrd="0" presId="urn:microsoft.com/office/officeart/2005/8/layout/process4"/>
    <dgm:cxn modelId="{6BEF1245-17DF-4B5B-9132-AC95A96A91F9}" type="presParOf" srcId="{679FBE10-B039-4AAA-ACFB-6EFE1BC8FB1B}" destId="{40CC58FC-C049-4161-A17D-555FD2B06A5B}" srcOrd="2" destOrd="0" presId="urn:microsoft.com/office/officeart/2005/8/layout/process4"/>
    <dgm:cxn modelId="{48F2E029-D207-4C80-976D-693CF7857D36}" type="presParOf" srcId="{40CC58FC-C049-4161-A17D-555FD2B06A5B}" destId="{7B398372-9BA0-4762-AAA4-98E4ADFEC71E}" srcOrd="0" destOrd="0" presId="urn:microsoft.com/office/officeart/2005/8/layout/process4"/>
    <dgm:cxn modelId="{537E4431-210A-42E7-BFB8-25494303C4E3}" type="presParOf" srcId="{679FBE10-B039-4AAA-ACFB-6EFE1BC8FB1B}" destId="{FF967312-E891-4D24-93BA-67BBFE0B025E}" srcOrd="3" destOrd="0" presId="urn:microsoft.com/office/officeart/2005/8/layout/process4"/>
    <dgm:cxn modelId="{943C20FD-CE7F-47BD-AA6F-C32900F83F9D}" type="presParOf" srcId="{679FBE10-B039-4AAA-ACFB-6EFE1BC8FB1B}" destId="{96738084-096F-4D63-82CA-A8C32BB6FF26}" srcOrd="4" destOrd="0" presId="urn:microsoft.com/office/officeart/2005/8/layout/process4"/>
    <dgm:cxn modelId="{F8A6EAD4-A926-41D5-AF3A-6709D0CC8C2B}" type="presParOf" srcId="{96738084-096F-4D63-82CA-A8C32BB6FF26}" destId="{0E4596DE-C37A-4376-BB41-E977942D75EA}" srcOrd="0" destOrd="0" presId="urn:microsoft.com/office/officeart/2005/8/layout/process4"/>
    <dgm:cxn modelId="{1DF89DB2-77E8-44C8-99CA-BF00A81449A7}" type="presParOf" srcId="{679FBE10-B039-4AAA-ACFB-6EFE1BC8FB1B}" destId="{9B2D3934-4682-4345-B3F3-0CF2E0C2F6F8}" srcOrd="5" destOrd="0" presId="urn:microsoft.com/office/officeart/2005/8/layout/process4"/>
    <dgm:cxn modelId="{34C83397-3C70-4A32-B544-FE871C81D2DC}" type="presParOf" srcId="{679FBE10-B039-4AAA-ACFB-6EFE1BC8FB1B}" destId="{F1E9A003-AADB-46B8-B2B4-BABE38A9B48E}" srcOrd="6" destOrd="0" presId="urn:microsoft.com/office/officeart/2005/8/layout/process4"/>
    <dgm:cxn modelId="{56AAEEFE-D86D-4D81-9907-97ECA994C1B6}" type="presParOf" srcId="{F1E9A003-AADB-46B8-B2B4-BABE38A9B48E}" destId="{EBC85815-3510-47F3-9DDD-49B7A051B45D}" srcOrd="0" destOrd="0" presId="urn:microsoft.com/office/officeart/2005/8/layout/process4"/>
    <dgm:cxn modelId="{13591869-D2F5-4C8F-AD7D-29E3E8A2E0F5}" type="presParOf" srcId="{679FBE10-B039-4AAA-ACFB-6EFE1BC8FB1B}" destId="{C5CFC228-3F50-4E1F-8492-678AAB0D148F}" srcOrd="7" destOrd="0" presId="urn:microsoft.com/office/officeart/2005/8/layout/process4"/>
    <dgm:cxn modelId="{9A957F26-53A5-4C10-870C-A8E8E9E2DAB8}" type="presParOf" srcId="{679FBE10-B039-4AAA-ACFB-6EFE1BC8FB1B}" destId="{85C7E800-031A-4760-9EB2-D70F2D8ED98E}" srcOrd="8" destOrd="0" presId="urn:microsoft.com/office/officeart/2005/8/layout/process4"/>
    <dgm:cxn modelId="{F8D63B9B-BA35-402D-B819-0E6DA4C716FF}" type="presParOf" srcId="{85C7E800-031A-4760-9EB2-D70F2D8ED98E}" destId="{E380B5B3-7B04-453D-8F4D-E6D006C10314}" srcOrd="0" destOrd="0" presId="urn:microsoft.com/office/officeart/2005/8/layout/process4"/>
    <dgm:cxn modelId="{EEFE60DB-135E-476A-860E-20FBE752AD40}" type="presParOf" srcId="{679FBE10-B039-4AAA-ACFB-6EFE1BC8FB1B}" destId="{2C68AF45-D46E-4026-BC6C-3EE7B52CFC39}" srcOrd="9" destOrd="0" presId="urn:microsoft.com/office/officeart/2005/8/layout/process4"/>
    <dgm:cxn modelId="{F4857F04-0B9D-4362-A830-8072C6C77E83}" type="presParOf" srcId="{679FBE10-B039-4AAA-ACFB-6EFE1BC8FB1B}" destId="{D65CB876-319A-4700-B0D9-7877E1C0AF5C}" srcOrd="10" destOrd="0" presId="urn:microsoft.com/office/officeart/2005/8/layout/process4"/>
    <dgm:cxn modelId="{D0B2D03A-1CE4-4998-9E1B-86ACF95C2E54}" type="presParOf" srcId="{D65CB876-319A-4700-B0D9-7877E1C0AF5C}" destId="{AACCDF33-4C85-4B63-8DDB-9B1254342C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  <a:p>
          <a:endParaRPr lang="ru-RU" sz="1600" b="1" dirty="0" smtClean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31,25 %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 custLinFactNeighborX="-1524" custLinFactNeighborY="-38288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 custLinFactNeighborX="27778" custLinFactNeighborY="-119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X="101852" custScaleY="105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07B04-AB7B-481B-92C5-5F706DBC0EE7}" type="pres">
      <dgm:prSet presAssocID="{0B447545-B4A1-4F26-84BF-95E40CB0AEDC}" presName="item1" presStyleLbl="node1" presStyleIdx="0" presStyleCnt="1" custLinFactNeighborX="16667" custLinFactNeighborY="-439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4913" custLinFactNeighborY="-2225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6E0AA02-559E-46B2-9C48-741F5C064FE2}" type="presOf" srcId="{1B7A0A27-9FE2-4D33-B974-831F9987129A}" destId="{D5A07B04-AB7B-481B-92C5-5F706DBC0EE7}" srcOrd="0" destOrd="0" presId="urn:microsoft.com/office/officeart/2005/8/layout/funnel1"/>
    <dgm:cxn modelId="{A111BAE1-A262-4FEE-8D3C-E7815C37FE2A}" type="presOf" srcId="{633FB53C-5707-438F-9EB8-EA6BD6263492}" destId="{CE657086-2CE5-4289-87D9-AD74AA654A5A}" srcOrd="0" destOrd="0" presId="urn:microsoft.com/office/officeart/2005/8/layout/funnel1"/>
    <dgm:cxn modelId="{BF70E891-5876-47D9-9ADA-78A47269DC81}" srcId="{633FB53C-5707-438F-9EB8-EA6BD6263492}" destId="{1B7A0A27-9FE2-4D33-B974-831F9987129A}" srcOrd="0" destOrd="0" parTransId="{D7E9CBFE-FDCB-4779-9DAA-4FE940DC4826}" sibTransId="{69616B3F-3997-41EA-95C6-BB9B296237A7}"/>
    <dgm:cxn modelId="{94E5159B-B722-4219-9158-EC2893CB69D3}" type="presOf" srcId="{0B447545-B4A1-4F26-84BF-95E40CB0AEDC}" destId="{F85F8655-39B5-4D64-8864-1FE4DFD13925}" srcOrd="0" destOrd="0" presId="urn:microsoft.com/office/officeart/2005/8/layout/funnel1"/>
    <dgm:cxn modelId="{9BDA245A-2DA4-4938-AE3F-17730E40E593}" srcId="{633FB53C-5707-438F-9EB8-EA6BD6263492}" destId="{0B447545-B4A1-4F26-84BF-95E40CB0AEDC}" srcOrd="1" destOrd="0" parTransId="{99FB5639-B57F-4F43-850A-48D80153E450}" sibTransId="{66AD6C13-1236-435B-87B8-D9DE987E4027}"/>
    <dgm:cxn modelId="{CCD0A7CA-D202-4F07-A526-D573B4A0E277}" type="presParOf" srcId="{CE657086-2CE5-4289-87D9-AD74AA654A5A}" destId="{3DEFD9A4-716A-41AF-833F-4634F7061FA3}" srcOrd="0" destOrd="0" presId="urn:microsoft.com/office/officeart/2005/8/layout/funnel1"/>
    <dgm:cxn modelId="{C5BFE607-673E-45A9-A9A6-8133799F601A}" type="presParOf" srcId="{CE657086-2CE5-4289-87D9-AD74AA654A5A}" destId="{277341DB-90E9-434B-9934-88E8F086D5F7}" srcOrd="1" destOrd="0" presId="urn:microsoft.com/office/officeart/2005/8/layout/funnel1"/>
    <dgm:cxn modelId="{7F0D1A2D-391F-4D43-BE48-FCF746DEFB50}" type="presParOf" srcId="{CE657086-2CE5-4289-87D9-AD74AA654A5A}" destId="{F85F8655-39B5-4D64-8864-1FE4DFD13925}" srcOrd="2" destOrd="0" presId="urn:microsoft.com/office/officeart/2005/8/layout/funnel1"/>
    <dgm:cxn modelId="{A0D47028-2EF4-484D-BC3C-B917CFAEE2FB}" type="presParOf" srcId="{CE657086-2CE5-4289-87D9-AD74AA654A5A}" destId="{D5A07B04-AB7B-481B-92C5-5F706DBC0EE7}" srcOrd="3" destOrd="0" presId="urn:microsoft.com/office/officeart/2005/8/layout/funnel1"/>
    <dgm:cxn modelId="{3675AB5E-D825-4779-9D8D-F04C330FDC54}" type="presParOf" srcId="{CE657086-2CE5-4289-87D9-AD74AA654A5A}" destId="{EF1D967D-573D-4736-AF69-6F095CD3A324}" srcOrd="4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F89A898B-641B-4EFF-BCF2-C91BB3CE3BAF}" type="presOf" srcId="{633FB53C-5707-438F-9EB8-EA6BD6263492}" destId="{CE657086-2CE5-4289-87D9-AD74AA654A5A}" srcOrd="0" destOrd="0" presId="urn:microsoft.com/office/officeart/2005/8/layout/funnel1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3FB53C-5707-438F-9EB8-EA6BD6263492}" type="doc">
      <dgm:prSet loTypeId="urn:microsoft.com/office/officeart/2005/8/layout/funnel1" loCatId="process" qsTypeId="urn:microsoft.com/office/officeart/2005/8/quickstyle/3d1" qsCatId="3D" csTypeId="urn:microsoft.com/office/officeart/2005/8/colors/colorful1#6" csCatId="colorful" phldr="1"/>
      <dgm:spPr/>
      <dgm:t>
        <a:bodyPr/>
        <a:lstStyle/>
        <a:p>
          <a:endParaRPr lang="ru-RU"/>
        </a:p>
      </dgm:t>
    </dgm:pt>
    <dgm:pt modelId="{BF60C060-3180-409F-9C41-5F077E3978B6}">
      <dgm:prSet phldrT="[Текст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A35630-0234-4622-BD24-A63E05E1C1C6}" type="parTrans" cxnId="{4E092974-9823-4431-A28D-6044D94D992B}">
      <dgm:prSet/>
      <dgm:spPr/>
      <dgm:t>
        <a:bodyPr/>
        <a:lstStyle/>
        <a:p>
          <a:endParaRPr lang="ru-RU"/>
        </a:p>
      </dgm:t>
    </dgm:pt>
    <dgm:pt modelId="{B326A357-572C-45BC-AC42-F46A67BD7AB9}" type="sibTrans" cxnId="{4E092974-9823-4431-A28D-6044D94D992B}">
      <dgm:prSet/>
      <dgm:spPr/>
      <dgm:t>
        <a:bodyPr/>
        <a:lstStyle/>
        <a:p>
          <a:endParaRPr lang="ru-RU"/>
        </a:p>
      </dgm:t>
    </dgm:pt>
    <dgm:pt modelId="{C5F6B6FE-C99D-47E8-B32C-8BCE6AF6FA93}">
      <dgm:prSet phldrT="[Текст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10%</a:t>
          </a:r>
          <a:endParaRPr lang="ru-RU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931397-DCD3-406C-9185-CF367C559792}" type="parTrans" cxnId="{F26D838F-09BB-4D87-9D55-AD6151E787B0}">
      <dgm:prSet/>
      <dgm:spPr/>
      <dgm:t>
        <a:bodyPr/>
        <a:lstStyle/>
        <a:p>
          <a:endParaRPr lang="ru-RU"/>
        </a:p>
      </dgm:t>
    </dgm:pt>
    <dgm:pt modelId="{D16B48DB-C352-49F3-A24A-5B4B66E8BFFD}" type="sibTrans" cxnId="{F26D838F-09BB-4D87-9D55-AD6151E787B0}">
      <dgm:prSet/>
      <dgm:spPr/>
      <dgm:t>
        <a:bodyPr/>
        <a:lstStyle/>
        <a:p>
          <a:endParaRPr lang="ru-RU"/>
        </a:p>
      </dgm:t>
    </dgm:pt>
    <dgm:pt modelId="{1B7A0A27-9FE2-4D33-B974-831F9987129A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100%</a:t>
          </a:r>
          <a:endParaRPr lang="ru-RU" sz="1000" dirty="0">
            <a:solidFill>
              <a:schemeClr val="tx1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E9CBFE-FDCB-4779-9DAA-4FE940DC4826}" type="parTrans" cxnId="{BF70E891-5876-47D9-9ADA-78A47269DC81}">
      <dgm:prSet/>
      <dgm:spPr/>
      <dgm:t>
        <a:bodyPr/>
        <a:lstStyle/>
        <a:p>
          <a:endParaRPr lang="ru-RU"/>
        </a:p>
      </dgm:t>
    </dgm:pt>
    <dgm:pt modelId="{69616B3F-3997-41EA-95C6-BB9B296237A7}" type="sibTrans" cxnId="{BF70E891-5876-47D9-9ADA-78A47269DC81}">
      <dgm:prSet/>
      <dgm:spPr/>
      <dgm:t>
        <a:bodyPr/>
        <a:lstStyle/>
        <a:p>
          <a:endParaRPr lang="ru-RU"/>
        </a:p>
      </dgm:t>
    </dgm:pt>
    <dgm:pt modelId="{0B447545-B4A1-4F26-84BF-95E40CB0AEDC}">
      <dgm:prSet phldrT="[Текст]" custT="1"/>
      <dgm:spPr/>
      <dgm:t>
        <a:bodyPr/>
        <a:lstStyle/>
        <a:p>
          <a:endParaRPr lang="ru-RU" dirty="0"/>
        </a:p>
      </dgm:t>
    </dgm:pt>
    <dgm:pt modelId="{99FB5639-B57F-4F43-850A-48D80153E450}" type="parTrans" cxnId="{9BDA245A-2DA4-4938-AE3F-17730E40E593}">
      <dgm:prSet/>
      <dgm:spPr/>
      <dgm:t>
        <a:bodyPr/>
        <a:lstStyle/>
        <a:p>
          <a:endParaRPr lang="ru-RU"/>
        </a:p>
      </dgm:t>
    </dgm:pt>
    <dgm:pt modelId="{66AD6C13-1236-435B-87B8-D9DE987E4027}" type="sibTrans" cxnId="{9BDA245A-2DA4-4938-AE3F-17730E40E593}">
      <dgm:prSet/>
      <dgm:spPr/>
      <dgm:t>
        <a:bodyPr/>
        <a:lstStyle/>
        <a:p>
          <a:endParaRPr lang="ru-RU"/>
        </a:p>
      </dgm:t>
    </dgm:pt>
    <dgm:pt modelId="{57823047-4B8E-4DD9-A59E-3F988631BA88}">
      <dgm:prSet custT="1"/>
      <dgm:spPr/>
      <dgm:t>
        <a:bodyPr/>
        <a:lstStyle/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500" dirty="0" smtClean="0"/>
        </a:p>
        <a:p>
          <a:endParaRPr lang="ru-RU" sz="1600" dirty="0" smtClean="0"/>
        </a:p>
        <a:p>
          <a:endParaRPr lang="ru-RU" sz="1600" dirty="0" smtClean="0"/>
        </a:p>
      </dgm:t>
    </dgm:pt>
    <dgm:pt modelId="{83746C1E-3169-4102-BA7F-3B57B6A37956}" type="parTrans" cxnId="{AF8E9879-CAAF-4315-A69A-481BCE775D70}">
      <dgm:prSet/>
      <dgm:spPr/>
      <dgm:t>
        <a:bodyPr/>
        <a:lstStyle/>
        <a:p>
          <a:endParaRPr lang="ru-RU"/>
        </a:p>
      </dgm:t>
    </dgm:pt>
    <dgm:pt modelId="{59B68BE6-1375-47A2-AD10-0513E40F3651}" type="sibTrans" cxnId="{AF8E9879-CAAF-4315-A69A-481BCE775D70}">
      <dgm:prSet/>
      <dgm:spPr/>
      <dgm:t>
        <a:bodyPr/>
        <a:lstStyle/>
        <a:p>
          <a:endParaRPr lang="ru-RU"/>
        </a:p>
      </dgm:t>
    </dgm:pt>
    <dgm:pt modelId="{CE657086-2CE5-4289-87D9-AD74AA654A5A}" type="pres">
      <dgm:prSet presAssocID="{633FB53C-5707-438F-9EB8-EA6BD626349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EFD9A4-716A-41AF-833F-4634F7061FA3}" type="pres">
      <dgm:prSet presAssocID="{633FB53C-5707-438F-9EB8-EA6BD6263492}" presName="ellipse" presStyleLbl="trBgShp" presStyleIdx="0" presStyleCnt="1"/>
      <dgm:spPr/>
      <dgm:t>
        <a:bodyPr/>
        <a:lstStyle/>
        <a:p>
          <a:endParaRPr lang="ru-RU"/>
        </a:p>
      </dgm:t>
    </dgm:pt>
    <dgm:pt modelId="{277341DB-90E9-434B-9934-88E8F086D5F7}" type="pres">
      <dgm:prSet presAssocID="{633FB53C-5707-438F-9EB8-EA6BD6263492}" presName="arrow1" presStyleLbl="fgShp" presStyleIdx="0" presStyleCnt="1" custScaleY="502708"/>
      <dgm:spPr/>
      <dgm:t>
        <a:bodyPr/>
        <a:lstStyle/>
        <a:p>
          <a:endParaRPr lang="ru-RU"/>
        </a:p>
      </dgm:t>
    </dgm:pt>
    <dgm:pt modelId="{F85F8655-39B5-4D64-8864-1FE4DFD13925}" type="pres">
      <dgm:prSet presAssocID="{633FB53C-5707-438F-9EB8-EA6BD6263492}" presName="rectangle" presStyleLbl="revTx" presStyleIdx="0" presStyleCnt="1" custScaleY="105092" custLinFactNeighborX="370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E0D042-4385-4FD9-9B67-E1D8813ABC3A}" type="pres">
      <dgm:prSet presAssocID="{C5F6B6FE-C99D-47E8-B32C-8BCE6AF6FA93}" presName="item1" presStyleLbl="node1" presStyleIdx="0" presStyleCnt="3" custScaleX="153019" custScaleY="141044" custLinFactY="-58610" custLinFactNeighborX="-809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AB60D2-788F-455B-BC6E-6C55558CDF58}" type="pres">
      <dgm:prSet presAssocID="{1B7A0A27-9FE2-4D33-B974-831F9987129A}" presName="item2" presStyleLbl="node1" presStyleIdx="1" presStyleCnt="3" custScaleX="120121" custScaleY="118399" custLinFactNeighborX="43093" custLinFactNeighborY="35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CFF147-3DBF-40A4-A443-E4DE75A3D770}" type="pres">
      <dgm:prSet presAssocID="{57823047-4B8E-4DD9-A59E-3F988631BA88}" presName="item3" presStyleLbl="node1" presStyleIdx="2" presStyleCnt="3" custScaleX="142282" custScaleY="133694" custLinFactNeighborX="25886" custLinFactNeighborY="-421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1D967D-573D-4736-AF69-6F095CD3A324}" type="pres">
      <dgm:prSet presAssocID="{633FB53C-5707-438F-9EB8-EA6BD6263492}" presName="funnel" presStyleLbl="trAlignAcc1" presStyleIdx="0" presStyleCnt="1" custScaleX="136811" custScaleY="125893" custLinFactNeighborX="838" custLinFactNeighborY="-26750"/>
      <dgm:spPr>
        <a:blipFill rotWithShape="0">
          <a:blip xmlns:r="http://schemas.openxmlformats.org/officeDocument/2006/relationships" r:embed="rId1">
            <a:duotone>
              <a:schemeClr val="lt1">
                <a:alpha val="40000"/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lt1">
                <a:alpha val="40000"/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AF8E9879-CAAF-4315-A69A-481BCE775D70}" srcId="{633FB53C-5707-438F-9EB8-EA6BD6263492}" destId="{57823047-4B8E-4DD9-A59E-3F988631BA88}" srcOrd="3" destOrd="0" parTransId="{83746C1E-3169-4102-BA7F-3B57B6A37956}" sibTransId="{59B68BE6-1375-47A2-AD10-0513E40F3651}"/>
    <dgm:cxn modelId="{F26D838F-09BB-4D87-9D55-AD6151E787B0}" srcId="{633FB53C-5707-438F-9EB8-EA6BD6263492}" destId="{C5F6B6FE-C99D-47E8-B32C-8BCE6AF6FA93}" srcOrd="1" destOrd="0" parTransId="{16931397-DCD3-406C-9185-CF367C559792}" sibTransId="{D16B48DB-C352-49F3-A24A-5B4B66E8BFFD}"/>
    <dgm:cxn modelId="{BF70E891-5876-47D9-9ADA-78A47269DC81}" srcId="{633FB53C-5707-438F-9EB8-EA6BD6263492}" destId="{1B7A0A27-9FE2-4D33-B974-831F9987129A}" srcOrd="2" destOrd="0" parTransId="{D7E9CBFE-FDCB-4779-9DAA-4FE940DC4826}" sibTransId="{69616B3F-3997-41EA-95C6-BB9B296237A7}"/>
    <dgm:cxn modelId="{F9351632-A478-47A0-AD74-40208DC4B7CB}" type="presOf" srcId="{C5F6B6FE-C99D-47E8-B32C-8BCE6AF6FA93}" destId="{07AB60D2-788F-455B-BC6E-6C55558CDF58}" srcOrd="0" destOrd="0" presId="urn:microsoft.com/office/officeart/2005/8/layout/funnel1"/>
    <dgm:cxn modelId="{4E092974-9823-4431-A28D-6044D94D992B}" srcId="{633FB53C-5707-438F-9EB8-EA6BD6263492}" destId="{BF60C060-3180-409F-9C41-5F077E3978B6}" srcOrd="0" destOrd="0" parTransId="{E4A35630-0234-4622-BD24-A63E05E1C1C6}" sibTransId="{B326A357-572C-45BC-AC42-F46A67BD7AB9}"/>
    <dgm:cxn modelId="{0FB85851-582A-4330-9FFA-B28811FC5171}" type="presOf" srcId="{1B7A0A27-9FE2-4D33-B974-831F9987129A}" destId="{10E0D042-4385-4FD9-9B67-E1D8813ABC3A}" srcOrd="0" destOrd="0" presId="urn:microsoft.com/office/officeart/2005/8/layout/funnel1"/>
    <dgm:cxn modelId="{F3391BFA-FB9F-4AB0-ADFD-5EDE16A3E0C4}" type="presOf" srcId="{633FB53C-5707-438F-9EB8-EA6BD6263492}" destId="{CE657086-2CE5-4289-87D9-AD74AA654A5A}" srcOrd="0" destOrd="0" presId="urn:microsoft.com/office/officeart/2005/8/layout/funnel1"/>
    <dgm:cxn modelId="{9BDA245A-2DA4-4938-AE3F-17730E40E593}" srcId="{633FB53C-5707-438F-9EB8-EA6BD6263492}" destId="{0B447545-B4A1-4F26-84BF-95E40CB0AEDC}" srcOrd="4" destOrd="0" parTransId="{99FB5639-B57F-4F43-850A-48D80153E450}" sibTransId="{66AD6C13-1236-435B-87B8-D9DE987E4027}"/>
    <dgm:cxn modelId="{FE70E85B-3C1F-40B3-AF9F-054C9526802D}" type="presOf" srcId="{BF60C060-3180-409F-9C41-5F077E3978B6}" destId="{E2CFF147-3DBF-40A4-A443-E4DE75A3D770}" srcOrd="0" destOrd="0" presId="urn:microsoft.com/office/officeart/2005/8/layout/funnel1"/>
    <dgm:cxn modelId="{BE690A5A-9387-49A9-B1E2-9E941A5EECCA}" type="presOf" srcId="{57823047-4B8E-4DD9-A59E-3F988631BA88}" destId="{F85F8655-39B5-4D64-8864-1FE4DFD13925}" srcOrd="0" destOrd="0" presId="urn:microsoft.com/office/officeart/2005/8/layout/funnel1"/>
    <dgm:cxn modelId="{E7A01935-1019-42A3-B012-3F38FC348EA0}" type="presParOf" srcId="{CE657086-2CE5-4289-87D9-AD74AA654A5A}" destId="{3DEFD9A4-716A-41AF-833F-4634F7061FA3}" srcOrd="0" destOrd="0" presId="urn:microsoft.com/office/officeart/2005/8/layout/funnel1"/>
    <dgm:cxn modelId="{05F85DE6-A496-44C1-9471-E088A7085C0B}" type="presParOf" srcId="{CE657086-2CE5-4289-87D9-AD74AA654A5A}" destId="{277341DB-90E9-434B-9934-88E8F086D5F7}" srcOrd="1" destOrd="0" presId="urn:microsoft.com/office/officeart/2005/8/layout/funnel1"/>
    <dgm:cxn modelId="{11193938-0A8F-4F3D-8C6F-C57DA733FB09}" type="presParOf" srcId="{CE657086-2CE5-4289-87D9-AD74AA654A5A}" destId="{F85F8655-39B5-4D64-8864-1FE4DFD13925}" srcOrd="2" destOrd="0" presId="urn:microsoft.com/office/officeart/2005/8/layout/funnel1"/>
    <dgm:cxn modelId="{6CD0AA29-2D95-4DC3-B400-D90267D14752}" type="presParOf" srcId="{CE657086-2CE5-4289-87D9-AD74AA654A5A}" destId="{10E0D042-4385-4FD9-9B67-E1D8813ABC3A}" srcOrd="3" destOrd="0" presId="urn:microsoft.com/office/officeart/2005/8/layout/funnel1"/>
    <dgm:cxn modelId="{384196B7-996F-4810-A970-94E6B7BFB457}" type="presParOf" srcId="{CE657086-2CE5-4289-87D9-AD74AA654A5A}" destId="{07AB60D2-788F-455B-BC6E-6C55558CDF58}" srcOrd="4" destOrd="0" presId="urn:microsoft.com/office/officeart/2005/8/layout/funnel1"/>
    <dgm:cxn modelId="{03C06579-EAAE-4CD7-99CA-CAED00B58711}" type="presParOf" srcId="{CE657086-2CE5-4289-87D9-AD74AA654A5A}" destId="{E2CFF147-3DBF-40A4-A443-E4DE75A3D770}" srcOrd="5" destOrd="0" presId="urn:microsoft.com/office/officeart/2005/8/layout/funnel1"/>
    <dgm:cxn modelId="{1840CE21-1FF4-47EF-AB2F-6DFCD5A0DE2E}" type="presParOf" srcId="{CE657086-2CE5-4289-87D9-AD74AA654A5A}" destId="{EF1D967D-573D-4736-AF69-6F095CD3A324}" srcOrd="6" destOrd="0" presId="urn:microsoft.com/office/officeart/2005/8/layout/funnel1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3DF14D-5245-4592-A8EF-4D1E28FD877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6646E02-E6B2-459D-94C0-C11EACEEBCBA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Дефицит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en-US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- 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59 295,0 тыс.руб.</a:t>
          </a:r>
        </a:p>
      </dgm:t>
    </dgm:pt>
    <dgm:pt modelId="{587492F8-60CF-4C52-93DF-C54030C30EDA}" type="sib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5463917-2801-4C56-B9EE-32D1D9DEE2D1}" type="parTrans" cxnId="{5B043A1B-62AD-4A5D-9561-C5AE5C02B0F0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D7F3CA62-3240-4386-9FE9-4B857EA25710}">
      <dgm:prSet custT="1"/>
      <dgm:spPr>
        <a:solidFill>
          <a:srgbClr val="F8FBCD"/>
        </a:solidFill>
        <a:ln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Расходы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2 502 617,3 </a:t>
          </a:r>
          <a:r>
            <a:rPr kumimoji="0" lang="ru-RU" sz="1200" b="1" i="0" u="none" strike="noStrike" cap="none" normalizeH="0" baseline="0" dirty="0" err="1" smtClean="0">
              <a:ln/>
              <a:effectLst/>
              <a:latin typeface="Arial Narrow" panose="020B0606020202030204" pitchFamily="34" charset="0"/>
            </a:rPr>
            <a:t>тыс.руб</a:t>
          </a: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.</a:t>
          </a:r>
        </a:p>
      </dgm:t>
    </dgm:pt>
    <dgm:pt modelId="{DDF8F9A2-D452-4DE2-B824-1D85DFC6CC1F}" type="sib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2E1C9F86-A6C8-418F-94F0-C58620D6C1DD}" type="parTrans" cxnId="{D6E95336-8EB2-4548-A1BB-35E655AFF10F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814D4CAD-5CF5-42B1-A738-D74DFEA5FFB4}">
      <dgm:prSet custT="1"/>
      <dgm:spPr>
        <a:solidFill>
          <a:srgbClr val="F8FBCD"/>
        </a:solidFill>
        <a:ln w="19050">
          <a:solidFill>
            <a:schemeClr val="tx2">
              <a:lumMod val="75000"/>
              <a:lumOff val="25000"/>
            </a:schemeClr>
          </a:solidFill>
        </a:ln>
      </dgm:spPr>
      <dgm:t>
        <a:bodyPr/>
        <a:lstStyle/>
        <a:p>
          <a:pPr marR="0" rtl="0" eaLnBrk="1" fontAlgn="base" latinLnBrk="0" hangingPunct="1">
            <a:buClrTx/>
            <a:buSzTx/>
            <a:buFontTx/>
            <a:tabLst/>
          </a:pPr>
          <a:endParaRPr kumimoji="0" lang="ru-RU" sz="1200" b="1" i="0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Доходы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2 443 322,3 тыс.руб.</a:t>
          </a:r>
        </a:p>
        <a:p>
          <a:pPr marR="0" rtl="0" eaLnBrk="1" fontAlgn="base" latinLnBrk="0" hangingPunct="1">
            <a:buClrTx/>
            <a:buSzTx/>
            <a:buFontTx/>
            <a:tabLst/>
          </a:pPr>
          <a:r>
            <a:rPr kumimoji="0" lang="ru-RU" sz="1200" b="1" i="0" u="none" strike="noStrike" cap="none" normalizeH="0" baseline="0" dirty="0" smtClean="0">
              <a:ln/>
              <a:effectLst/>
              <a:latin typeface="Arial Narrow" panose="020B0606020202030204" pitchFamily="34" charset="0"/>
            </a:rPr>
            <a:t> </a:t>
          </a:r>
          <a:endParaRPr kumimoji="0" lang="ru-RU" sz="1200" b="1" i="1" u="none" strike="noStrike" cap="none" normalizeH="0" baseline="0" dirty="0" smtClean="0">
            <a:ln/>
            <a:effectLst/>
            <a:latin typeface="Arial Narrow" panose="020B0606020202030204" pitchFamily="34" charset="0"/>
          </a:endParaRPr>
        </a:p>
      </dgm:t>
    </dgm:pt>
    <dgm:pt modelId="{0FA2209E-531C-4D7A-9C76-754A151A5DE0}" type="sib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369588E7-4B72-4BF9-8E63-538B3264C535}" type="parTrans" cxnId="{CB53AA18-EF33-46E0-B74E-FD7577DE606A}">
      <dgm:prSet/>
      <dgm:spPr/>
      <dgm:t>
        <a:bodyPr/>
        <a:lstStyle/>
        <a:p>
          <a:endParaRPr lang="ru-RU">
            <a:latin typeface="Arial Narrow" panose="020B0606020202030204" pitchFamily="34" charset="0"/>
          </a:endParaRPr>
        </a:p>
      </dgm:t>
    </dgm:pt>
    <dgm:pt modelId="{A4EFF082-E379-4340-BDC0-C0275355A235}" type="pres">
      <dgm:prSet presAssocID="{FB3DF14D-5245-4592-A8EF-4D1E28FD877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F2B801B7-2AF2-498C-8CCD-32CF3F482356}" type="pres">
      <dgm:prSet presAssocID="{814D4CAD-5CF5-42B1-A738-D74DFEA5FFB4}" presName="hierRoot1" presStyleCnt="0">
        <dgm:presLayoutVars>
          <dgm:hierBranch val="init"/>
        </dgm:presLayoutVars>
      </dgm:prSet>
      <dgm:spPr/>
    </dgm:pt>
    <dgm:pt modelId="{A8AFE020-9282-4C1E-8C8E-1FA5E11016EE}" type="pres">
      <dgm:prSet presAssocID="{814D4CAD-5CF5-42B1-A738-D74DFEA5FFB4}" presName="rootComposite1" presStyleCnt="0"/>
      <dgm:spPr/>
    </dgm:pt>
    <dgm:pt modelId="{F3BF6CAD-12EC-45BA-B25E-DEA28EBDEA7A}" type="pres">
      <dgm:prSet presAssocID="{814D4CAD-5CF5-42B1-A738-D74DFEA5FFB4}" presName="rootText1" presStyleLbl="node0" presStyleIdx="0" presStyleCnt="3" custScaleX="363273" custScaleY="474791" custLinFactX="79675" custLinFactY="-300000" custLinFactNeighborX="100000" custLinFactNeighborY="-354317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8E79C9C7-A4D0-47C2-AE50-367BAF0D053F}" type="pres">
      <dgm:prSet presAssocID="{814D4CAD-5CF5-42B1-A738-D74DFEA5FFB4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037A5B5-700E-409B-9966-687C7D60823C}" type="pres">
      <dgm:prSet presAssocID="{814D4CAD-5CF5-42B1-A738-D74DFEA5FFB4}" presName="hierChild2" presStyleCnt="0"/>
      <dgm:spPr/>
    </dgm:pt>
    <dgm:pt modelId="{5875A817-D721-4C08-B9AF-A2DB43FF7128}" type="pres">
      <dgm:prSet presAssocID="{814D4CAD-5CF5-42B1-A738-D74DFEA5FFB4}" presName="hierChild3" presStyleCnt="0"/>
      <dgm:spPr/>
    </dgm:pt>
    <dgm:pt modelId="{748E5DD2-337E-44E3-9C33-36949CFCEC3A}" type="pres">
      <dgm:prSet presAssocID="{D7F3CA62-3240-4386-9FE9-4B857EA25710}" presName="hierRoot1" presStyleCnt="0">
        <dgm:presLayoutVars>
          <dgm:hierBranch val="init"/>
        </dgm:presLayoutVars>
      </dgm:prSet>
      <dgm:spPr/>
    </dgm:pt>
    <dgm:pt modelId="{7F5359DC-CE19-4313-A273-A9F71B41186B}" type="pres">
      <dgm:prSet presAssocID="{D7F3CA62-3240-4386-9FE9-4B857EA25710}" presName="rootComposite1" presStyleCnt="0"/>
      <dgm:spPr/>
    </dgm:pt>
    <dgm:pt modelId="{B3E35377-3712-4A1B-A884-B60A584EA619}" type="pres">
      <dgm:prSet presAssocID="{D7F3CA62-3240-4386-9FE9-4B857EA25710}" presName="rootText1" presStyleLbl="node0" presStyleIdx="1" presStyleCnt="3" custScaleX="363273" custScaleY="485287" custLinFactX="-100000" custLinFactNeighborX="-104598" custLinFactNeighborY="22786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DB62BBAB-7AA4-4246-8804-8C6CCC8DDB58}" type="pres">
      <dgm:prSet presAssocID="{D7F3CA62-3240-4386-9FE9-4B857EA2571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F240C4D5-1951-4407-941B-2C97F6898EFF}" type="pres">
      <dgm:prSet presAssocID="{D7F3CA62-3240-4386-9FE9-4B857EA25710}" presName="hierChild2" presStyleCnt="0"/>
      <dgm:spPr/>
    </dgm:pt>
    <dgm:pt modelId="{4D93DF5E-526B-4717-9183-93B2050740B6}" type="pres">
      <dgm:prSet presAssocID="{D7F3CA62-3240-4386-9FE9-4B857EA25710}" presName="hierChild3" presStyleCnt="0"/>
      <dgm:spPr/>
    </dgm:pt>
    <dgm:pt modelId="{0ACCDAF3-394D-4780-A269-A7DFD6571E7C}" type="pres">
      <dgm:prSet presAssocID="{36646E02-E6B2-459D-94C0-C11EACEEBCBA}" presName="hierRoot1" presStyleCnt="0">
        <dgm:presLayoutVars>
          <dgm:hierBranch val="init"/>
        </dgm:presLayoutVars>
      </dgm:prSet>
      <dgm:spPr/>
    </dgm:pt>
    <dgm:pt modelId="{5A7C1492-AC4F-4416-8FAE-4D4E38870E01}" type="pres">
      <dgm:prSet presAssocID="{36646E02-E6B2-459D-94C0-C11EACEEBCBA}" presName="rootComposite1" presStyleCnt="0"/>
      <dgm:spPr/>
    </dgm:pt>
    <dgm:pt modelId="{80BD2904-FE51-40C5-B54D-D24C4EF7460B}" type="pres">
      <dgm:prSet presAssocID="{36646E02-E6B2-459D-94C0-C11EACEEBCBA}" presName="rootText1" presStyleLbl="node0" presStyleIdx="2" presStyleCnt="3" custScaleX="363273" custScaleY="485287" custLinFactX="-288871" custLinFactY="300000" custLinFactNeighborX="-300000" custLinFactNeighborY="399889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1D285D2F-8812-44E0-9553-AEF8CF7AC85C}" type="pres">
      <dgm:prSet presAssocID="{36646E02-E6B2-459D-94C0-C11EACEEBCBA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52221B6-EC2A-4846-856F-03D4369F3EBF}" type="pres">
      <dgm:prSet presAssocID="{36646E02-E6B2-459D-94C0-C11EACEEBCBA}" presName="hierChild2" presStyleCnt="0"/>
      <dgm:spPr/>
    </dgm:pt>
    <dgm:pt modelId="{92BC769A-5E70-431B-A5C2-E309A0AF46AF}" type="pres">
      <dgm:prSet presAssocID="{36646E02-E6B2-459D-94C0-C11EACEEBCBA}" presName="hierChild3" presStyleCnt="0"/>
      <dgm:spPr/>
    </dgm:pt>
  </dgm:ptLst>
  <dgm:cxnLst>
    <dgm:cxn modelId="{5B043A1B-62AD-4A5D-9561-C5AE5C02B0F0}" srcId="{FB3DF14D-5245-4592-A8EF-4D1E28FD8778}" destId="{36646E02-E6B2-459D-94C0-C11EACEEBCBA}" srcOrd="2" destOrd="0" parTransId="{25463917-2801-4C56-B9EE-32D1D9DEE2D1}" sibTransId="{587492F8-60CF-4C52-93DF-C54030C30EDA}"/>
    <dgm:cxn modelId="{57D37961-E0D6-4767-A42F-2FC592C1EDED}" type="presOf" srcId="{D7F3CA62-3240-4386-9FE9-4B857EA25710}" destId="{B3E35377-3712-4A1B-A884-B60A584EA619}" srcOrd="0" destOrd="0" presId="urn:microsoft.com/office/officeart/2005/8/layout/orgChart1"/>
    <dgm:cxn modelId="{0DB9B10D-3BAF-4203-AB1A-7648E344E809}" type="presOf" srcId="{36646E02-E6B2-459D-94C0-C11EACEEBCBA}" destId="{80BD2904-FE51-40C5-B54D-D24C4EF7460B}" srcOrd="0" destOrd="0" presId="urn:microsoft.com/office/officeart/2005/8/layout/orgChart1"/>
    <dgm:cxn modelId="{CB53AA18-EF33-46E0-B74E-FD7577DE606A}" srcId="{FB3DF14D-5245-4592-A8EF-4D1E28FD8778}" destId="{814D4CAD-5CF5-42B1-A738-D74DFEA5FFB4}" srcOrd="0" destOrd="0" parTransId="{369588E7-4B72-4BF9-8E63-538B3264C535}" sibTransId="{0FA2209E-531C-4D7A-9C76-754A151A5DE0}"/>
    <dgm:cxn modelId="{D6E95336-8EB2-4548-A1BB-35E655AFF10F}" srcId="{FB3DF14D-5245-4592-A8EF-4D1E28FD8778}" destId="{D7F3CA62-3240-4386-9FE9-4B857EA25710}" srcOrd="1" destOrd="0" parTransId="{2E1C9F86-A6C8-418F-94F0-C58620D6C1DD}" sibTransId="{DDF8F9A2-D452-4DE2-B824-1D85DFC6CC1F}"/>
    <dgm:cxn modelId="{A409D97E-FFC9-4008-9BA3-54F00D824FA7}" type="presOf" srcId="{D7F3CA62-3240-4386-9FE9-4B857EA25710}" destId="{DB62BBAB-7AA4-4246-8804-8C6CCC8DDB58}" srcOrd="1" destOrd="0" presId="urn:microsoft.com/office/officeart/2005/8/layout/orgChart1"/>
    <dgm:cxn modelId="{AC42EB17-EB58-4BB9-83D2-DB80F04DD5F2}" type="presOf" srcId="{FB3DF14D-5245-4592-A8EF-4D1E28FD8778}" destId="{A4EFF082-E379-4340-BDC0-C0275355A235}" srcOrd="0" destOrd="0" presId="urn:microsoft.com/office/officeart/2005/8/layout/orgChart1"/>
    <dgm:cxn modelId="{3C6688E1-AE45-4954-BE9C-96F3A3E139D2}" type="presOf" srcId="{814D4CAD-5CF5-42B1-A738-D74DFEA5FFB4}" destId="{F3BF6CAD-12EC-45BA-B25E-DEA28EBDEA7A}" srcOrd="0" destOrd="0" presId="urn:microsoft.com/office/officeart/2005/8/layout/orgChart1"/>
    <dgm:cxn modelId="{C4AEE346-C507-4AD3-A9C4-548B8FD2D6C9}" type="presOf" srcId="{814D4CAD-5CF5-42B1-A738-D74DFEA5FFB4}" destId="{8E79C9C7-A4D0-47C2-AE50-367BAF0D053F}" srcOrd="1" destOrd="0" presId="urn:microsoft.com/office/officeart/2005/8/layout/orgChart1"/>
    <dgm:cxn modelId="{F39B2704-983E-4D0F-8018-5CE834E73EEB}" type="presOf" srcId="{36646E02-E6B2-459D-94C0-C11EACEEBCBA}" destId="{1D285D2F-8812-44E0-9553-AEF8CF7AC85C}" srcOrd="1" destOrd="0" presId="urn:microsoft.com/office/officeart/2005/8/layout/orgChart1"/>
    <dgm:cxn modelId="{E5A0C7FE-875D-42D7-91FB-1C2806D0107A}" type="presParOf" srcId="{A4EFF082-E379-4340-BDC0-C0275355A235}" destId="{F2B801B7-2AF2-498C-8CCD-32CF3F482356}" srcOrd="0" destOrd="0" presId="urn:microsoft.com/office/officeart/2005/8/layout/orgChart1"/>
    <dgm:cxn modelId="{E4E12AC9-770E-4F72-8ACF-FE22B7047BB6}" type="presParOf" srcId="{F2B801B7-2AF2-498C-8CCD-32CF3F482356}" destId="{A8AFE020-9282-4C1E-8C8E-1FA5E11016EE}" srcOrd="0" destOrd="0" presId="urn:microsoft.com/office/officeart/2005/8/layout/orgChart1"/>
    <dgm:cxn modelId="{32ABADE8-C825-4C23-AAF2-8F240CFE28CF}" type="presParOf" srcId="{A8AFE020-9282-4C1E-8C8E-1FA5E11016EE}" destId="{F3BF6CAD-12EC-45BA-B25E-DEA28EBDEA7A}" srcOrd="0" destOrd="0" presId="urn:microsoft.com/office/officeart/2005/8/layout/orgChart1"/>
    <dgm:cxn modelId="{BE2A9B9E-3F90-4F89-9FA0-9EC6178CBF8D}" type="presParOf" srcId="{A8AFE020-9282-4C1E-8C8E-1FA5E11016EE}" destId="{8E79C9C7-A4D0-47C2-AE50-367BAF0D053F}" srcOrd="1" destOrd="0" presId="urn:microsoft.com/office/officeart/2005/8/layout/orgChart1"/>
    <dgm:cxn modelId="{4A1F83EB-FDC6-48AC-AC64-9C1FA4F1E593}" type="presParOf" srcId="{F2B801B7-2AF2-498C-8CCD-32CF3F482356}" destId="{0037A5B5-700E-409B-9966-687C7D60823C}" srcOrd="1" destOrd="0" presId="urn:microsoft.com/office/officeart/2005/8/layout/orgChart1"/>
    <dgm:cxn modelId="{2F5E1059-944D-4E48-9547-7A12EC778293}" type="presParOf" srcId="{F2B801B7-2AF2-498C-8CCD-32CF3F482356}" destId="{5875A817-D721-4C08-B9AF-A2DB43FF7128}" srcOrd="2" destOrd="0" presId="urn:microsoft.com/office/officeart/2005/8/layout/orgChart1"/>
    <dgm:cxn modelId="{9E6D6AA0-29EC-4695-9476-95E750DB12AA}" type="presParOf" srcId="{A4EFF082-E379-4340-BDC0-C0275355A235}" destId="{748E5DD2-337E-44E3-9C33-36949CFCEC3A}" srcOrd="1" destOrd="0" presId="urn:microsoft.com/office/officeart/2005/8/layout/orgChart1"/>
    <dgm:cxn modelId="{B000D863-1A0D-4278-BFFB-90EE6D707376}" type="presParOf" srcId="{748E5DD2-337E-44E3-9C33-36949CFCEC3A}" destId="{7F5359DC-CE19-4313-A273-A9F71B41186B}" srcOrd="0" destOrd="0" presId="urn:microsoft.com/office/officeart/2005/8/layout/orgChart1"/>
    <dgm:cxn modelId="{1A48DCDB-D0B3-478C-965E-568A4E18F9F0}" type="presParOf" srcId="{7F5359DC-CE19-4313-A273-A9F71B41186B}" destId="{B3E35377-3712-4A1B-A884-B60A584EA619}" srcOrd="0" destOrd="0" presId="urn:microsoft.com/office/officeart/2005/8/layout/orgChart1"/>
    <dgm:cxn modelId="{CD8BE10D-B41F-49BB-96A3-B64E47F7F232}" type="presParOf" srcId="{7F5359DC-CE19-4313-A273-A9F71B41186B}" destId="{DB62BBAB-7AA4-4246-8804-8C6CCC8DDB58}" srcOrd="1" destOrd="0" presId="urn:microsoft.com/office/officeart/2005/8/layout/orgChart1"/>
    <dgm:cxn modelId="{9BEB7A33-D532-48EC-ABDE-3DEB4191FA6D}" type="presParOf" srcId="{748E5DD2-337E-44E3-9C33-36949CFCEC3A}" destId="{F240C4D5-1951-4407-941B-2C97F6898EFF}" srcOrd="1" destOrd="0" presId="urn:microsoft.com/office/officeart/2005/8/layout/orgChart1"/>
    <dgm:cxn modelId="{A56228F0-52C9-4DB9-A908-B4E40C95C0B2}" type="presParOf" srcId="{748E5DD2-337E-44E3-9C33-36949CFCEC3A}" destId="{4D93DF5E-526B-4717-9183-93B2050740B6}" srcOrd="2" destOrd="0" presId="urn:microsoft.com/office/officeart/2005/8/layout/orgChart1"/>
    <dgm:cxn modelId="{04884A49-9A7E-44A4-BF53-926111F9D109}" type="presParOf" srcId="{A4EFF082-E379-4340-BDC0-C0275355A235}" destId="{0ACCDAF3-394D-4780-A269-A7DFD6571E7C}" srcOrd="2" destOrd="0" presId="urn:microsoft.com/office/officeart/2005/8/layout/orgChart1"/>
    <dgm:cxn modelId="{2AB743F0-38E6-4950-8884-A5A8A5C5504F}" type="presParOf" srcId="{0ACCDAF3-394D-4780-A269-A7DFD6571E7C}" destId="{5A7C1492-AC4F-4416-8FAE-4D4E38870E01}" srcOrd="0" destOrd="0" presId="urn:microsoft.com/office/officeart/2005/8/layout/orgChart1"/>
    <dgm:cxn modelId="{39904F42-4944-4D64-B4CB-6994C659FEA0}" type="presParOf" srcId="{5A7C1492-AC4F-4416-8FAE-4D4E38870E01}" destId="{80BD2904-FE51-40C5-B54D-D24C4EF7460B}" srcOrd="0" destOrd="0" presId="urn:microsoft.com/office/officeart/2005/8/layout/orgChart1"/>
    <dgm:cxn modelId="{068E4FEA-54AA-49C5-8F90-426F6149028E}" type="presParOf" srcId="{5A7C1492-AC4F-4416-8FAE-4D4E38870E01}" destId="{1D285D2F-8812-44E0-9553-AEF8CF7AC85C}" srcOrd="1" destOrd="0" presId="urn:microsoft.com/office/officeart/2005/8/layout/orgChart1"/>
    <dgm:cxn modelId="{789BC2DE-74A7-482E-A676-A565C48F34CE}" type="presParOf" srcId="{0ACCDAF3-394D-4780-A269-A7DFD6571E7C}" destId="{152221B6-EC2A-4846-856F-03D4369F3EBF}" srcOrd="1" destOrd="0" presId="urn:microsoft.com/office/officeart/2005/8/layout/orgChart1"/>
    <dgm:cxn modelId="{C0340E68-34F2-468D-959D-90589C7A9166}" type="presParOf" srcId="{0ACCDAF3-394D-4780-A269-A7DFD6571E7C}" destId="{92BC769A-5E70-431B-A5C2-E309A0AF46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7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/>
      <dgm:t>
        <a:bodyPr/>
        <a:lstStyle/>
        <a:p>
          <a:pPr algn="ctr"/>
          <a:r>
            <a:rPr lang="ru-RU" sz="1200" b="1" dirty="0" smtClean="0"/>
            <a:t>Расходы бюджета – это выплачиваемые из бюджета денежные средства, за исключением средств, являющихся источниками финансирования дефицита бюджета</a:t>
          </a:r>
          <a:endParaRPr lang="ru-RU" sz="1200" b="1" dirty="0"/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ru-RU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blipFill rotWithShape="0">
          <a:blip xmlns:r="http://schemas.openxmlformats.org/officeDocument/2006/relationships" r:embed="rId2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>
        <a:solidFill>
          <a:schemeClr val="accent1"/>
        </a:solidFill>
      </dgm:spPr>
      <dgm:t>
        <a:bodyPr/>
        <a:lstStyle/>
        <a:p>
          <a:endParaRPr lang="ru-RU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blipFill rotWithShape="0">
          <a:blip xmlns:r="http://schemas.openxmlformats.org/officeDocument/2006/relationships" r:embed="rId3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/>
        </a:p>
      </dgm:t>
    </dgm:pt>
    <dgm:pt modelId="{9F96D360-CB55-48DB-9778-BF90DCE1129E}">
      <dgm:prSet phldrT="[Текст]"/>
      <dgm:spPr>
        <a:blipFill rotWithShape="0">
          <a:blip xmlns:r="http://schemas.openxmlformats.org/officeDocument/2006/relationships" r:embed="rId4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>
        <a:solidFill>
          <a:srgbClr val="FF0000"/>
        </a:solidFill>
      </dgm:spPr>
      <dgm:t>
        <a:bodyPr/>
        <a:lstStyle/>
        <a:p>
          <a:endParaRPr lang="ru-RU"/>
        </a:p>
      </dgm:t>
    </dgm:pt>
    <dgm:pt modelId="{637E412C-91EE-486E-8354-15F2384BE3EA}">
      <dgm:prSet phldrT="[Текст]"/>
      <dgm:spPr>
        <a:blipFill rotWithShape="0">
          <a:blip xmlns:r="http://schemas.openxmlformats.org/officeDocument/2006/relationships" r:embed="rId5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blipFill rotWithShape="0">
          <a:blip xmlns:r="http://schemas.openxmlformats.org/officeDocument/2006/relationships" r:embed="rId6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blipFill rotWithShape="0">
          <a:blip xmlns:r="http://schemas.openxmlformats.org/officeDocument/2006/relationships" r:embed="rId7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8FC0520-4E1C-47C9-9459-5A566E2A3269}" type="parTrans" cxnId="{420E5929-73A4-4A38-8264-96367E09F888}">
      <dgm:prSet/>
      <dgm:spPr>
        <a:solidFill>
          <a:srgbClr val="7030A0"/>
        </a:solidFill>
      </dgm:spPr>
      <dgm:t>
        <a:bodyPr/>
        <a:lstStyle/>
        <a:p>
          <a:endParaRPr lang="ru-RU"/>
        </a:p>
      </dgm:t>
    </dgm:pt>
    <dgm:pt modelId="{08A9D90F-F1C6-4B71-AB8F-1B76844B0FDB}">
      <dgm:prSet phldrT="[Текст]"/>
      <dgm:spPr>
        <a:blipFill rotWithShape="0">
          <a:blip xmlns:r="http://schemas.openxmlformats.org/officeDocument/2006/relationships" r:embed="rId8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52414497-3468-4A45-A950-A3CF185CEE44}" type="parTrans" cxnId="{F54EF97E-85DF-46C3-855E-A4CA20C68AA5}">
      <dgm:prSet/>
      <dgm:spPr/>
      <dgm:t>
        <a:bodyPr/>
        <a:lstStyle/>
        <a:p>
          <a:endParaRPr lang="ru-RU"/>
        </a:p>
      </dgm:t>
    </dgm:pt>
    <dgm:pt modelId="{65C80FE1-58BC-4BF3-8FBA-AD34A0472397}" type="sibTrans" cxnId="{F54EF97E-85DF-46C3-855E-A4CA20C68AA5}">
      <dgm:prSet/>
      <dgm:spPr/>
      <dgm:t>
        <a:bodyPr/>
        <a:lstStyle/>
        <a:p>
          <a:endParaRPr lang="ru-RU"/>
        </a:p>
      </dgm:t>
    </dgm:pt>
    <dgm:pt modelId="{5EFD74B2-4E0C-4F1A-9A06-84351B4F4722}">
      <dgm:prSet phldrT="[Текст]" custScaleX="62796" custScaleY="55623" custRadScaleRad="97284" custRadScaleInc="-257712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0072C1E-99B2-4CE3-8F71-3D8BE877D802}" type="parTrans" cxnId="{93BA8E12-E6F6-4286-AF83-1B1DE0CCAC18}">
      <dgm:prSet/>
      <dgm:spPr/>
      <dgm:t>
        <a:bodyPr/>
        <a:lstStyle/>
        <a:p>
          <a:endParaRPr lang="ru-RU"/>
        </a:p>
      </dgm:t>
    </dgm:pt>
    <dgm:pt modelId="{2CA73489-4D25-4EDF-894E-5C33D62765D4}" type="sibTrans" cxnId="{93BA8E12-E6F6-4286-AF83-1B1DE0CCAC18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9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>
        <a:solidFill>
          <a:srgbClr val="92D050"/>
        </a:solidFill>
      </dgm:spPr>
      <dgm:t>
        <a:bodyPr/>
        <a:lstStyle/>
        <a:p>
          <a:endParaRPr lang="ru-RU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203220" custScaleY="202842" custLinFactNeighborX="-908" custLinFactNeighborY="1704"/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0" presStyleCnt="9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0" presStyleCnt="9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0" presStyleCnt="9" custScaleX="62894" custScaleY="54158" custRadScaleRad="95161" custRadScaleInc="-93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1" presStyleCnt="9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1" presStyleCnt="9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1" presStyleCnt="9" custScaleX="64501" custScaleY="59805" custRadScaleRad="96330" custRadScaleInc="-553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2" presStyleCnt="9" custScaleX="123834" custLinFactNeighborX="-21189" custLinFactNeighborY="14753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2" presStyleCnt="9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2" presStyleCnt="9" custScaleX="49290" custScaleY="42833" custRadScaleRad="91042" custRadScaleInc="480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3" presStyleCnt="9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3" presStyleCnt="9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3" presStyleCnt="9" custScaleX="56898" custScaleY="59278" custRadScaleRad="99822" custRadScaleInc="-8618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4" presStyleCnt="9" custLinFactNeighborX="66715" custLinFactNeighborY="5496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4" presStyleCnt="9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4" presStyleCnt="9" custScaleX="59125" custScaleY="45130" custRadScaleRad="103247" custRadScaleInc="2789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5" presStyleCnt="9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5" presStyleCnt="9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5" presStyleCnt="9" custScaleX="62796" custScaleY="55623" custRadScaleRad="104269" custRadScaleInc="-2654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6" presStyleCnt="9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6" presStyleCnt="9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6" presStyleCnt="9" custScaleX="58366" custScaleY="55209" custRadScaleRad="93989" custRadScaleInc="-8916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0F12CC-9D5F-4A3E-BDE6-AB3BB8140DF1}" type="pres">
      <dgm:prSet presAssocID="{52414497-3468-4A45-A950-A3CF185CEE44}" presName="parTrans" presStyleLbl="sibTrans2D1" presStyleIdx="7" presStyleCnt="9"/>
      <dgm:spPr/>
      <dgm:t>
        <a:bodyPr/>
        <a:lstStyle/>
        <a:p>
          <a:endParaRPr lang="ru-RU"/>
        </a:p>
      </dgm:t>
    </dgm:pt>
    <dgm:pt modelId="{2806445E-5D0E-4920-9510-07FCD898E9F6}" type="pres">
      <dgm:prSet presAssocID="{52414497-3468-4A45-A950-A3CF185CEE44}" presName="connectorText" presStyleLbl="sibTrans2D1" presStyleIdx="7" presStyleCnt="9"/>
      <dgm:spPr/>
      <dgm:t>
        <a:bodyPr/>
        <a:lstStyle/>
        <a:p>
          <a:endParaRPr lang="ru-RU"/>
        </a:p>
      </dgm:t>
    </dgm:pt>
    <dgm:pt modelId="{A9451D44-746E-465F-9870-669FCAA11A20}" type="pres">
      <dgm:prSet presAssocID="{08A9D90F-F1C6-4B71-AB8F-1B76844B0FDB}" presName="node" presStyleLbl="node1" presStyleIdx="7" presStyleCnt="9" custScaleX="66766" custScaleY="57676" custRadScaleRad="106200" custRadScaleInc="-2476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8" presStyleCnt="9" custLinFactNeighborX="-1556" custLinFactNeighborY="-10326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8" presStyleCnt="9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8" presStyleCnt="9" custScaleX="61953" custScaleY="54780" custRadScaleRad="109100" custRadScaleInc="-3949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54EF97E-85DF-46C3-855E-A4CA20C68AA5}" srcId="{6F647F05-65E5-443B-9310-4AF895EEC1B0}" destId="{08A9D90F-F1C6-4B71-AB8F-1B76844B0FDB}" srcOrd="7" destOrd="0" parTransId="{52414497-3468-4A45-A950-A3CF185CEE44}" sibTransId="{65C80FE1-58BC-4BF3-8FBA-AD34A0472397}"/>
    <dgm:cxn modelId="{BE0FBBD0-1DC7-4859-AEC1-5F5E5379431E}" type="presOf" srcId="{AA0A2BD5-A368-4F17-8E9D-23F1FC377812}" destId="{EB1C3899-7B42-47CD-912B-DD035472498D}" srcOrd="0" destOrd="0" presId="urn:microsoft.com/office/officeart/2005/8/layout/radial5"/>
    <dgm:cxn modelId="{9FBE52F7-A618-4744-954A-AD8EF1F2B4A9}" type="presOf" srcId="{C021BE46-16AF-4372-B2A0-67875E2C82CF}" destId="{06F93DE9-E67A-4CE1-BC6B-5C458B1137B0}" srcOrd="0" destOrd="0" presId="urn:microsoft.com/office/officeart/2005/8/layout/radial5"/>
    <dgm:cxn modelId="{50F74D78-2A19-443F-B3BC-525D08F8E591}" type="presOf" srcId="{08170AFC-8E89-4179-A96D-636AFFD8C3F3}" destId="{53D78D63-5F88-4163-9535-46A64127BD3A}" srcOrd="1" destOrd="0" presId="urn:microsoft.com/office/officeart/2005/8/layout/radial5"/>
    <dgm:cxn modelId="{8D6C4AB5-4763-452F-8E31-6D8263829AA4}" type="presOf" srcId="{637E412C-91EE-486E-8354-15F2384BE3EA}" destId="{D8B200F5-4D07-49B2-A587-C2FE6CEC49F8}" srcOrd="0" destOrd="0" presId="urn:microsoft.com/office/officeart/2005/8/layout/radial5"/>
    <dgm:cxn modelId="{50596920-9812-4DB7-9A03-1BC6448AA75F}" type="presOf" srcId="{62E153EB-408C-4CB3-B6CA-2A439518E14B}" destId="{83F11675-07D9-406F-853D-13FD28BBB805}" srcOrd="0" destOrd="0" presId="urn:microsoft.com/office/officeart/2005/8/layout/radial5"/>
    <dgm:cxn modelId="{B189536B-FFF4-4485-9C67-56E707686B21}" type="presOf" srcId="{6F647F05-65E5-443B-9310-4AF895EEC1B0}" destId="{ED72E44C-8498-48F8-9652-E5DD6AC5818D}" srcOrd="0" destOrd="0" presId="urn:microsoft.com/office/officeart/2005/8/layout/radial5"/>
    <dgm:cxn modelId="{16A8D1B3-91B3-4537-9422-40F3C5E83F4C}" type="presOf" srcId="{52414497-3468-4A45-A950-A3CF185CEE44}" destId="{2806445E-5D0E-4920-9510-07FCD898E9F6}" srcOrd="1" destOrd="0" presId="urn:microsoft.com/office/officeart/2005/8/layout/radial5"/>
    <dgm:cxn modelId="{93BA8E12-E6F6-4286-AF83-1B1DE0CCAC18}" srcId="{6B4A9C71-5243-4375-98C7-BA189146832B}" destId="{5EFD74B2-4E0C-4F1A-9A06-84351B4F4722}" srcOrd="1" destOrd="0" parTransId="{60072C1E-99B2-4CE3-8F71-3D8BE877D802}" sibTransId="{2CA73489-4D25-4EDF-894E-5C33D62765D4}"/>
    <dgm:cxn modelId="{568CECDF-81EF-43DF-A17E-0F94FEBFAAA4}" type="presOf" srcId="{BC4B6763-2F33-4CCB-B9CC-377BBD0F0800}" destId="{A0B7EB92-DF16-476D-BB87-6C0D26E26F61}" srcOrd="0" destOrd="0" presId="urn:microsoft.com/office/officeart/2005/8/layout/radial5"/>
    <dgm:cxn modelId="{97CFBC14-292D-466C-9BFA-91835BFAD4A3}" type="presOf" srcId="{420BA717-63F2-4ED1-9193-BDF0AD7BC7EB}" destId="{FFE63D16-C443-42C8-BB30-4CA61876A647}" srcOrd="0" destOrd="0" presId="urn:microsoft.com/office/officeart/2005/8/layout/radial5"/>
    <dgm:cxn modelId="{788974E1-B28B-4D05-B5DE-ADC47DD9DA88}" type="presOf" srcId="{6598F354-400C-439C-BDD5-729D663E252E}" destId="{FA950D33-9BD9-4D37-A533-789F5554AFB5}" srcOrd="0" destOrd="0" presId="urn:microsoft.com/office/officeart/2005/8/layout/radial5"/>
    <dgm:cxn modelId="{DCB5DEF5-4270-4275-8B35-0A779DDBABF9}" type="presOf" srcId="{6598F354-400C-439C-BDD5-729D663E252E}" destId="{F326903B-AF5C-41D9-A950-9DE60C069BDF}" srcOrd="1" destOrd="0" presId="urn:microsoft.com/office/officeart/2005/8/layout/radial5"/>
    <dgm:cxn modelId="{2409686A-8B98-4518-AE8C-38CAFFDDD1FF}" type="presOf" srcId="{66E51CD7-05D6-4658-BDAA-92C6F3E19708}" destId="{C47D9E4B-AD47-4E79-B529-9B264E8F4F6B}" srcOrd="1" destOrd="0" presId="urn:microsoft.com/office/officeart/2005/8/layout/radial5"/>
    <dgm:cxn modelId="{C73F2575-E3FF-4636-BF6E-EA6556BA7722}" type="presOf" srcId="{77DF95E1-3397-43CE-99EF-E82D1E9B2066}" destId="{4273F29E-B93C-44D6-A671-FCDC77ED9BA3}" srcOrd="1" destOrd="0" presId="urn:microsoft.com/office/officeart/2005/8/layout/radial5"/>
    <dgm:cxn modelId="{1B379FBC-55B6-4230-A905-3339994C1A73}" type="presOf" srcId="{08A9D90F-F1C6-4B71-AB8F-1B76844B0FDB}" destId="{A9451D44-746E-465F-9870-669FCAA11A20}" srcOrd="0" destOrd="0" presId="urn:microsoft.com/office/officeart/2005/8/layout/radial5"/>
    <dgm:cxn modelId="{7F690A07-BD7E-4031-B53E-28A056D40817}" type="presOf" srcId="{082CE592-953F-441B-B0C2-F864433A8493}" destId="{A0E222DD-64BD-4A89-BBB9-2B80D8318D4A}" srcOrd="0" destOrd="0" presId="urn:microsoft.com/office/officeart/2005/8/layout/radial5"/>
    <dgm:cxn modelId="{5C240B01-CACD-4796-8AE3-FEDC9FDE167A}" type="presOf" srcId="{A8FC0520-4E1C-47C9-9459-5A566E2A3269}" destId="{E7EAB10C-E176-4610-B2C6-BE8F83AD0F9B}" srcOrd="0" destOrd="0" presId="urn:microsoft.com/office/officeart/2005/8/layout/radial5"/>
    <dgm:cxn modelId="{4A189105-0239-4451-ACE0-D31E9CBF66B8}" srcId="{6F647F05-65E5-443B-9310-4AF895EEC1B0}" destId="{3BA0FA79-0F0A-4F39-8C6F-85BF113366C3}" srcOrd="8" destOrd="0" parTransId="{66E51CD7-05D6-4658-BDAA-92C6F3E19708}" sibTransId="{3F86135B-3CC7-4CEB-B411-92453A9354E3}"/>
    <dgm:cxn modelId="{1638384F-F7B6-40C2-9DAF-7FA949AA4AC3}" type="presOf" srcId="{D78F1D4C-A2EF-4C56-940B-FB3F18A7298D}" destId="{EDA34655-9131-4731-957F-5382F53A0660}" srcOrd="0" destOrd="0" presId="urn:microsoft.com/office/officeart/2005/8/layout/radial5"/>
    <dgm:cxn modelId="{A6E0706A-0A67-4BE7-88CE-500D763E04FB}" type="presOf" srcId="{BC4B6763-2F33-4CCB-B9CC-377BBD0F0800}" destId="{E3A5A4EE-729B-477E-AEA8-7FC61FA6B941}" srcOrd="1" destOrd="0" presId="urn:microsoft.com/office/officeart/2005/8/layout/radial5"/>
    <dgm:cxn modelId="{A00878C0-A87A-42B9-83D7-EE8880E34935}" srcId="{6F647F05-65E5-443B-9310-4AF895EEC1B0}" destId="{D78F1D4C-A2EF-4C56-940B-FB3F18A7298D}" srcOrd="6" destOrd="0" parTransId="{08170AFC-8E89-4179-A96D-636AFFD8C3F3}" sibTransId="{3B6B2775-EA0D-4CA6-A4A3-0187E341F68C}"/>
    <dgm:cxn modelId="{55D571B5-DFAD-4174-A956-3BB77C3CED5C}" type="presOf" srcId="{66E51CD7-05D6-4658-BDAA-92C6F3E19708}" destId="{553B84E4-4A31-43DB-B3BF-8E8EF2B79F2D}" srcOrd="0" destOrd="0" presId="urn:microsoft.com/office/officeart/2005/8/layout/radial5"/>
    <dgm:cxn modelId="{98833F7A-FFF0-429F-9DBD-461BAE72F622}" type="presOf" srcId="{3BA0FA79-0F0A-4F39-8C6F-85BF113366C3}" destId="{E0AC84DD-2093-416F-85DE-E547FE520660}" srcOrd="0" destOrd="0" presId="urn:microsoft.com/office/officeart/2005/8/layout/radial5"/>
    <dgm:cxn modelId="{BE748B15-A6FF-4CD0-A510-110BA7BAB798}" type="presOf" srcId="{9F96D360-CB55-48DB-9778-BF90DCE1129E}" destId="{69EA0517-EDCB-4CEB-899F-D56DCF7B4404}" srcOrd="0" destOrd="0" presId="urn:microsoft.com/office/officeart/2005/8/layout/radial5"/>
    <dgm:cxn modelId="{33EC556B-1DA0-43BD-83C5-260FD3E30ACC}" type="presOf" srcId="{6B4A9C71-5243-4375-98C7-BA189146832B}" destId="{8B82EA68-B59A-424E-9756-C221A13DB47F}" srcOrd="0" destOrd="0" presId="urn:microsoft.com/office/officeart/2005/8/layout/radial5"/>
    <dgm:cxn modelId="{DD4B6C6C-D4F9-4EC0-81BA-19E2D45BE83A}" type="presOf" srcId="{C021BE46-16AF-4372-B2A0-67875E2C82CF}" destId="{DA660ED5-C4B7-4208-928A-B8DD66837486}" srcOrd="1" destOrd="0" presId="urn:microsoft.com/office/officeart/2005/8/layout/radial5"/>
    <dgm:cxn modelId="{8DADC467-D0FD-48EC-B9E3-D0B6EAA5AEC6}" type="presOf" srcId="{4B1A8440-411B-4A5D-AFC7-3583C59ADD0E}" destId="{73BC26A8-8D0F-45E6-9E3B-37EADD227262}" srcOrd="0" destOrd="0" presId="urn:microsoft.com/office/officeart/2005/8/layout/radial5"/>
    <dgm:cxn modelId="{ABB8D3AC-32ED-44B8-98D1-601987ACC1D1}" srcId="{6F647F05-65E5-443B-9310-4AF895EEC1B0}" destId="{9F96D360-CB55-48DB-9778-BF90DCE1129E}" srcOrd="4" destOrd="0" parTransId="{BC4B6763-2F33-4CCB-B9CC-377BBD0F0800}" sibTransId="{286A4893-ECEC-4EFE-BAC3-3F1C84511E21}"/>
    <dgm:cxn modelId="{7A4D5E3D-CED8-4141-8B54-9E9A6F39B618}" type="presOf" srcId="{77DF95E1-3397-43CE-99EF-E82D1E9B2066}" destId="{7A035AEB-3A20-4DC3-9A60-032AB2743B03}" srcOrd="0" destOrd="0" presId="urn:microsoft.com/office/officeart/2005/8/layout/radial5"/>
    <dgm:cxn modelId="{54059384-7D56-4783-9E6B-CB7051B26B45}" srcId="{6F647F05-65E5-443B-9310-4AF895EEC1B0}" destId="{62E153EB-408C-4CB3-B6CA-2A439518E14B}" srcOrd="5" destOrd="0" parTransId="{77DF95E1-3397-43CE-99EF-E82D1E9B2066}" sibTransId="{69F9F7AF-4DAB-4B6C-A26F-22C945FB8A80}"/>
    <dgm:cxn modelId="{D87AF651-2A71-4289-BB70-E3004DB14F74}" type="presOf" srcId="{082CE592-953F-441B-B0C2-F864433A8493}" destId="{839DF450-14DD-4280-9AEE-DA73938E9B9D}" srcOrd="1" destOrd="0" presId="urn:microsoft.com/office/officeart/2005/8/layout/radial5"/>
    <dgm:cxn modelId="{EA60BD94-54CE-450D-A117-19A3057D3DE3}" srcId="{6F647F05-65E5-443B-9310-4AF895EEC1B0}" destId="{637E412C-91EE-486E-8354-15F2384BE3EA}" srcOrd="1" destOrd="0" parTransId="{C021BE46-16AF-4372-B2A0-67875E2C82CF}" sibTransId="{6923DAD3-03A3-4184-9D76-6CCF9386A60A}"/>
    <dgm:cxn modelId="{952AA9D2-2773-4FC2-8231-38226C162695}" type="presOf" srcId="{08170AFC-8E89-4179-A96D-636AFFD8C3F3}" destId="{DF27FC25-052B-426A-9E06-117E992234F6}" srcOrd="0" destOrd="0" presId="urn:microsoft.com/office/officeart/2005/8/layout/radial5"/>
    <dgm:cxn modelId="{8594C49E-1C8F-410C-B3E7-62B81F8C543F}" type="presOf" srcId="{52414497-3468-4A45-A950-A3CF185CEE44}" destId="{5B0F12CC-9D5F-4A3E-BDE6-AB3BB8140DF1}" srcOrd="0" destOrd="0" presId="urn:microsoft.com/office/officeart/2005/8/layout/radial5"/>
    <dgm:cxn modelId="{646A4DDC-2E17-4746-A8DC-4A82F9545C5C}" type="presOf" srcId="{A8FC0520-4E1C-47C9-9459-5A566E2A3269}" destId="{47F0322C-5978-482D-A409-1280E22C6D82}" srcOrd="1" destOrd="0" presId="urn:microsoft.com/office/officeart/2005/8/layout/radial5"/>
    <dgm:cxn modelId="{48ECD170-E6C5-489E-A263-20CC615C17AB}" srcId="{6F647F05-65E5-443B-9310-4AF895EEC1B0}" destId="{AA0A2BD5-A368-4F17-8E9D-23F1FC377812}" srcOrd="3" destOrd="0" parTransId="{6598F354-400C-439C-BDD5-729D663E252E}" sibTransId="{0A69E1AC-CA25-4F66-967D-B64CF01B740F}"/>
    <dgm:cxn modelId="{C76B1FDD-1515-4548-A84A-CDE5C2B70761}" srcId="{6F647F05-65E5-443B-9310-4AF895EEC1B0}" destId="{4B1A8440-411B-4A5D-AFC7-3583C59ADD0E}" srcOrd="0" destOrd="0" parTransId="{082CE592-953F-441B-B0C2-F864433A8493}" sibTransId="{0D0679BE-35CF-4C4A-B8A9-7CB6E4D6163D}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420E5929-73A4-4A38-8264-96367E09F888}" srcId="{6F647F05-65E5-443B-9310-4AF895EEC1B0}" destId="{420BA717-63F2-4ED1-9193-BDF0AD7BC7EB}" srcOrd="2" destOrd="0" parTransId="{A8FC0520-4E1C-47C9-9459-5A566E2A3269}" sibTransId="{93B10FAD-F9FB-447F-AB26-67CC3C3A8B52}"/>
    <dgm:cxn modelId="{06FABF0D-41F2-4FC2-AF06-093ECEC21BE8}" type="presParOf" srcId="{8B82EA68-B59A-424E-9756-C221A13DB47F}" destId="{ED72E44C-8498-48F8-9652-E5DD6AC5818D}" srcOrd="0" destOrd="0" presId="urn:microsoft.com/office/officeart/2005/8/layout/radial5"/>
    <dgm:cxn modelId="{113D6A74-78C0-403F-BECB-9FC8D76C8B0A}" type="presParOf" srcId="{8B82EA68-B59A-424E-9756-C221A13DB47F}" destId="{A0E222DD-64BD-4A89-BBB9-2B80D8318D4A}" srcOrd="1" destOrd="0" presId="urn:microsoft.com/office/officeart/2005/8/layout/radial5"/>
    <dgm:cxn modelId="{814FC204-AE35-4B2A-828B-24861286560B}" type="presParOf" srcId="{A0E222DD-64BD-4A89-BBB9-2B80D8318D4A}" destId="{839DF450-14DD-4280-9AEE-DA73938E9B9D}" srcOrd="0" destOrd="0" presId="urn:microsoft.com/office/officeart/2005/8/layout/radial5"/>
    <dgm:cxn modelId="{1777DE5D-C324-44B9-97BA-34A139A1282A}" type="presParOf" srcId="{8B82EA68-B59A-424E-9756-C221A13DB47F}" destId="{73BC26A8-8D0F-45E6-9E3B-37EADD227262}" srcOrd="2" destOrd="0" presId="urn:microsoft.com/office/officeart/2005/8/layout/radial5"/>
    <dgm:cxn modelId="{C1307293-5FA0-4951-A4AF-C04055DC4B39}" type="presParOf" srcId="{8B82EA68-B59A-424E-9756-C221A13DB47F}" destId="{06F93DE9-E67A-4CE1-BC6B-5C458B1137B0}" srcOrd="3" destOrd="0" presId="urn:microsoft.com/office/officeart/2005/8/layout/radial5"/>
    <dgm:cxn modelId="{23532478-9597-4D21-8D25-B107D7059FD1}" type="presParOf" srcId="{06F93DE9-E67A-4CE1-BC6B-5C458B1137B0}" destId="{DA660ED5-C4B7-4208-928A-B8DD66837486}" srcOrd="0" destOrd="0" presId="urn:microsoft.com/office/officeart/2005/8/layout/radial5"/>
    <dgm:cxn modelId="{7EA9B581-BBC2-48A0-95C1-5639A027C552}" type="presParOf" srcId="{8B82EA68-B59A-424E-9756-C221A13DB47F}" destId="{D8B200F5-4D07-49B2-A587-C2FE6CEC49F8}" srcOrd="4" destOrd="0" presId="urn:microsoft.com/office/officeart/2005/8/layout/radial5"/>
    <dgm:cxn modelId="{F97CBA7A-BFF1-4B8B-A26F-B9629506BF59}" type="presParOf" srcId="{8B82EA68-B59A-424E-9756-C221A13DB47F}" destId="{E7EAB10C-E176-4610-B2C6-BE8F83AD0F9B}" srcOrd="5" destOrd="0" presId="urn:microsoft.com/office/officeart/2005/8/layout/radial5"/>
    <dgm:cxn modelId="{245482B1-6034-4238-A756-663A5B5DA583}" type="presParOf" srcId="{E7EAB10C-E176-4610-B2C6-BE8F83AD0F9B}" destId="{47F0322C-5978-482D-A409-1280E22C6D82}" srcOrd="0" destOrd="0" presId="urn:microsoft.com/office/officeart/2005/8/layout/radial5"/>
    <dgm:cxn modelId="{3CCE007E-C534-4EC6-A60D-303C04F0BDAA}" type="presParOf" srcId="{8B82EA68-B59A-424E-9756-C221A13DB47F}" destId="{FFE63D16-C443-42C8-BB30-4CA61876A647}" srcOrd="6" destOrd="0" presId="urn:microsoft.com/office/officeart/2005/8/layout/radial5"/>
    <dgm:cxn modelId="{E82FC870-B70D-4519-B8F1-BDC07D067BAF}" type="presParOf" srcId="{8B82EA68-B59A-424E-9756-C221A13DB47F}" destId="{FA950D33-9BD9-4D37-A533-789F5554AFB5}" srcOrd="7" destOrd="0" presId="urn:microsoft.com/office/officeart/2005/8/layout/radial5"/>
    <dgm:cxn modelId="{CD1DEB2A-42D8-4B31-905F-264B95FBC7AA}" type="presParOf" srcId="{FA950D33-9BD9-4D37-A533-789F5554AFB5}" destId="{F326903B-AF5C-41D9-A950-9DE60C069BDF}" srcOrd="0" destOrd="0" presId="urn:microsoft.com/office/officeart/2005/8/layout/radial5"/>
    <dgm:cxn modelId="{2CA08683-6398-4F08-B455-A754F9A581D4}" type="presParOf" srcId="{8B82EA68-B59A-424E-9756-C221A13DB47F}" destId="{EB1C3899-7B42-47CD-912B-DD035472498D}" srcOrd="8" destOrd="0" presId="urn:microsoft.com/office/officeart/2005/8/layout/radial5"/>
    <dgm:cxn modelId="{9B555567-733C-4641-A1FE-F860591FCD8D}" type="presParOf" srcId="{8B82EA68-B59A-424E-9756-C221A13DB47F}" destId="{A0B7EB92-DF16-476D-BB87-6C0D26E26F61}" srcOrd="9" destOrd="0" presId="urn:microsoft.com/office/officeart/2005/8/layout/radial5"/>
    <dgm:cxn modelId="{B0C4A88D-AC2E-47E7-B536-43A4C0CB7493}" type="presParOf" srcId="{A0B7EB92-DF16-476D-BB87-6C0D26E26F61}" destId="{E3A5A4EE-729B-477E-AEA8-7FC61FA6B941}" srcOrd="0" destOrd="0" presId="urn:microsoft.com/office/officeart/2005/8/layout/radial5"/>
    <dgm:cxn modelId="{27187035-1F00-4DDF-AE0A-4483ED48796B}" type="presParOf" srcId="{8B82EA68-B59A-424E-9756-C221A13DB47F}" destId="{69EA0517-EDCB-4CEB-899F-D56DCF7B4404}" srcOrd="10" destOrd="0" presId="urn:microsoft.com/office/officeart/2005/8/layout/radial5"/>
    <dgm:cxn modelId="{B6FDF464-B8E0-4442-B115-317A567F1265}" type="presParOf" srcId="{8B82EA68-B59A-424E-9756-C221A13DB47F}" destId="{7A035AEB-3A20-4DC3-9A60-032AB2743B03}" srcOrd="11" destOrd="0" presId="urn:microsoft.com/office/officeart/2005/8/layout/radial5"/>
    <dgm:cxn modelId="{DEBA77F0-718F-49D5-A3B0-DC85DE78F0BE}" type="presParOf" srcId="{7A035AEB-3A20-4DC3-9A60-032AB2743B03}" destId="{4273F29E-B93C-44D6-A671-FCDC77ED9BA3}" srcOrd="0" destOrd="0" presId="urn:microsoft.com/office/officeart/2005/8/layout/radial5"/>
    <dgm:cxn modelId="{830756FB-96DA-4D01-8735-5F625C253DF7}" type="presParOf" srcId="{8B82EA68-B59A-424E-9756-C221A13DB47F}" destId="{83F11675-07D9-406F-853D-13FD28BBB805}" srcOrd="12" destOrd="0" presId="urn:microsoft.com/office/officeart/2005/8/layout/radial5"/>
    <dgm:cxn modelId="{BDBF43B9-E984-4AA3-9D12-A431112DF231}" type="presParOf" srcId="{8B82EA68-B59A-424E-9756-C221A13DB47F}" destId="{DF27FC25-052B-426A-9E06-117E992234F6}" srcOrd="13" destOrd="0" presId="urn:microsoft.com/office/officeart/2005/8/layout/radial5"/>
    <dgm:cxn modelId="{AAEDD7F0-581A-4CE8-9FCD-5752D92D3EA3}" type="presParOf" srcId="{DF27FC25-052B-426A-9E06-117E992234F6}" destId="{53D78D63-5F88-4163-9535-46A64127BD3A}" srcOrd="0" destOrd="0" presId="urn:microsoft.com/office/officeart/2005/8/layout/radial5"/>
    <dgm:cxn modelId="{623464A3-6651-474F-9655-932E8719280F}" type="presParOf" srcId="{8B82EA68-B59A-424E-9756-C221A13DB47F}" destId="{EDA34655-9131-4731-957F-5382F53A0660}" srcOrd="14" destOrd="0" presId="urn:microsoft.com/office/officeart/2005/8/layout/radial5"/>
    <dgm:cxn modelId="{B7E7DAB1-5F06-41E8-B084-72B6395B60E5}" type="presParOf" srcId="{8B82EA68-B59A-424E-9756-C221A13DB47F}" destId="{5B0F12CC-9D5F-4A3E-BDE6-AB3BB8140DF1}" srcOrd="15" destOrd="0" presId="urn:microsoft.com/office/officeart/2005/8/layout/radial5"/>
    <dgm:cxn modelId="{3217468A-34C4-4D1A-9568-21337A67A67C}" type="presParOf" srcId="{5B0F12CC-9D5F-4A3E-BDE6-AB3BB8140DF1}" destId="{2806445E-5D0E-4920-9510-07FCD898E9F6}" srcOrd="0" destOrd="0" presId="urn:microsoft.com/office/officeart/2005/8/layout/radial5"/>
    <dgm:cxn modelId="{9CF03F59-2122-42FF-BC97-99399B025CF3}" type="presParOf" srcId="{8B82EA68-B59A-424E-9756-C221A13DB47F}" destId="{A9451D44-746E-465F-9870-669FCAA11A20}" srcOrd="16" destOrd="0" presId="urn:microsoft.com/office/officeart/2005/8/layout/radial5"/>
    <dgm:cxn modelId="{BD8E02EC-F9FD-4E99-9572-F922F9907CA9}" type="presParOf" srcId="{8B82EA68-B59A-424E-9756-C221A13DB47F}" destId="{553B84E4-4A31-43DB-B3BF-8E8EF2B79F2D}" srcOrd="17" destOrd="0" presId="urn:microsoft.com/office/officeart/2005/8/layout/radial5"/>
    <dgm:cxn modelId="{DA214880-B934-43A8-8C9C-7345C9751B39}" type="presParOf" srcId="{553B84E4-4A31-43DB-B3BF-8E8EF2B79F2D}" destId="{C47D9E4B-AD47-4E79-B529-9B264E8F4F6B}" srcOrd="0" destOrd="0" presId="urn:microsoft.com/office/officeart/2005/8/layout/radial5"/>
    <dgm:cxn modelId="{DFDD9E4C-36AF-4504-89D0-26DD06C81D6C}" type="presParOf" srcId="{8B82EA68-B59A-424E-9756-C221A13DB47F}" destId="{E0AC84DD-2093-416F-85DE-E547FE520660}" srcOrd="18" destOrd="0" presId="urn:microsoft.com/office/officeart/2005/8/layout/radial5"/>
  </dgm:cxnLst>
  <dgm:bg/>
  <dgm:whole>
    <a:ln>
      <a:solidFill>
        <a:srgbClr val="01FF74"/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E1BD14-653F-47B3-BB46-667C8FB2497F}">
      <dsp:nvSpPr>
        <dsp:cNvPr id="0" name=""/>
        <dsp:cNvSpPr/>
      </dsp:nvSpPr>
      <dsp:spPr>
        <a:xfrm>
          <a:off x="3796064" y="-98017"/>
          <a:ext cx="1377834" cy="1679468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ПРОГНОЗА СОЦИАЛЬНО-ЭКОНОМИЧЕСКОГО РАЗВИТИЯ ГОРОДА НА ОЧЕРЕДНОЙ ФИНАНСОВЫЙ ГОД И ПЛАНОВЫЙ ПЕРИОД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863324" y="-30757"/>
        <a:ext cx="1243314" cy="1544948"/>
      </dsp:txXfrm>
    </dsp:sp>
    <dsp:sp modelId="{43434E4B-C4FB-4DAC-9533-71DBE9279538}">
      <dsp:nvSpPr>
        <dsp:cNvPr id="0" name=""/>
        <dsp:cNvSpPr/>
      </dsp:nvSpPr>
      <dsp:spPr>
        <a:xfrm>
          <a:off x="3392328" y="79189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1846158" y="44428"/>
              </a:moveTo>
              <a:arcTo wR="2295611" hR="2295611" stAng="15522554" swAng="297217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20999999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4D8CAD-B47B-492A-A92F-69E42EBB0CBD}">
      <dsp:nvSpPr>
        <dsp:cNvPr id="0" name=""/>
        <dsp:cNvSpPr/>
      </dsp:nvSpPr>
      <dsp:spPr>
        <a:xfrm>
          <a:off x="5461861" y="799579"/>
          <a:ext cx="1507345" cy="1134520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РАЗРАБОТКА ДОКУМЕНТОВ И МАТЕРИАЛОВ, НЕОБХОДИМЫХ ДЛЯ ФОРМИРОВАНИЯ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517244" y="854962"/>
        <a:ext cx="1396579" cy="1023754"/>
      </dsp:txXfrm>
    </dsp:sp>
    <dsp:sp modelId="{F93ECD45-54D8-465B-A0C2-914295F3C5BD}">
      <dsp:nvSpPr>
        <dsp:cNvPr id="0" name=""/>
        <dsp:cNvSpPr/>
      </dsp:nvSpPr>
      <dsp:spPr>
        <a:xfrm>
          <a:off x="2443919" y="104179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151176" y="944051"/>
              </a:moveTo>
              <a:arcTo wR="2295611" hR="2295611" stAng="19435864" swAng="291054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CEF15-AD37-4FF7-A9D9-F30101483B47}">
      <dsp:nvSpPr>
        <dsp:cNvPr id="0" name=""/>
        <dsp:cNvSpPr/>
      </dsp:nvSpPr>
      <dsp:spPr>
        <a:xfrm>
          <a:off x="6053571" y="2203396"/>
          <a:ext cx="1507345" cy="1174535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СОСТАВЛЕНИЕ ПРОЕКТА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6110907" y="2260732"/>
        <a:ext cx="1392673" cy="1059863"/>
      </dsp:txXfrm>
    </dsp:sp>
    <dsp:sp modelId="{DA554C6D-A2BD-4B94-802C-6C55DB9F2BF8}">
      <dsp:nvSpPr>
        <dsp:cNvPr id="0" name=""/>
        <dsp:cNvSpPr/>
      </dsp:nvSpPr>
      <dsp:spPr>
        <a:xfrm>
          <a:off x="2171058" y="674427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543197" y="2762723"/>
              </a:moveTo>
              <a:arcTo wR="2295611" hR="2295611" stAng="704433" swAng="271349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BD4D3-8D2A-489F-BC0B-191B4AEF9533}">
      <dsp:nvSpPr>
        <dsp:cNvPr id="0" name=""/>
        <dsp:cNvSpPr/>
      </dsp:nvSpPr>
      <dsp:spPr>
        <a:xfrm>
          <a:off x="5486011" y="3670604"/>
          <a:ext cx="1507345" cy="1301674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РАССМОТРЕНИЕ        И УТВЕРЖДЕНИЕ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5549553" y="3734146"/>
        <a:ext cx="1380261" cy="1174590"/>
      </dsp:txXfrm>
    </dsp:sp>
    <dsp:sp modelId="{2C814299-90FC-466A-8C27-58BBE7C3AD9B}">
      <dsp:nvSpPr>
        <dsp:cNvPr id="0" name=""/>
        <dsp:cNvSpPr/>
      </dsp:nvSpPr>
      <dsp:spPr>
        <a:xfrm>
          <a:off x="3099347" y="286841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337209" y="4590846"/>
              </a:moveTo>
              <a:arcTo wR="2295611" hR="2295611" stAng="5337702" swAng="222453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867FA4-A613-4921-92BD-CBD0DE5AF6C1}">
      <dsp:nvSpPr>
        <dsp:cNvPr id="0" name=""/>
        <dsp:cNvSpPr/>
      </dsp:nvSpPr>
      <dsp:spPr>
        <a:xfrm>
          <a:off x="3731312" y="4440934"/>
          <a:ext cx="1507345" cy="1103330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ИСПОЛНЕНИЕ БЮДЖЕТА ГОРОДА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3785172" y="4494794"/>
        <a:ext cx="1399625" cy="995610"/>
      </dsp:txXfrm>
    </dsp:sp>
    <dsp:sp modelId="{191E1915-7B43-453A-9B3B-8BE365BAB7F0}">
      <dsp:nvSpPr>
        <dsp:cNvPr id="0" name=""/>
        <dsp:cNvSpPr/>
      </dsp:nvSpPr>
      <dsp:spPr>
        <a:xfrm>
          <a:off x="831526" y="33843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847192" y="4523972"/>
              </a:moveTo>
              <a:arcTo wR="2295611" hR="2295611" stAng="4565830" swAng="244387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9DDF86-EE24-4644-BF9F-F7994B1A08DB}">
      <dsp:nvSpPr>
        <dsp:cNvPr id="0" name=""/>
        <dsp:cNvSpPr/>
      </dsp:nvSpPr>
      <dsp:spPr>
        <a:xfrm>
          <a:off x="1958050" y="3667961"/>
          <a:ext cx="1507345" cy="1301674"/>
        </a:xfrm>
        <a:prstGeom prst="roundRect">
          <a:avLst/>
        </a:prstGeom>
        <a:solidFill>
          <a:srgbClr val="FFFFDD"/>
        </a:solidFill>
        <a:ln w="190500">
          <a:solidFill>
            <a:schemeClr val="tx2">
              <a:lumMod val="60000"/>
              <a:lumOff val="40000"/>
            </a:schemeClr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ОСУЩЕСТВЛЕНИЕ БЮДЖЕТНОГО УЧЕТА</a:t>
          </a:r>
          <a:endParaRPr lang="ru-RU" sz="1200" b="1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21592" y="3731503"/>
        <a:ext cx="1380261" cy="1174590"/>
      </dsp:txXfrm>
    </dsp:sp>
    <dsp:sp modelId="{B61698C4-7017-4D89-87F7-56075D701F9E}">
      <dsp:nvSpPr>
        <dsp:cNvPr id="0" name=""/>
        <dsp:cNvSpPr/>
      </dsp:nvSpPr>
      <dsp:spPr>
        <a:xfrm>
          <a:off x="2203941" y="666019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95930" y="2952296"/>
              </a:moveTo>
              <a:arcTo wR="2295611" hR="2295611" stAng="9802664" swAng="233781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0084B0-DED3-4DEB-8998-F77FEE57635D}">
      <dsp:nvSpPr>
        <dsp:cNvPr id="0" name=""/>
        <dsp:cNvSpPr/>
      </dsp:nvSpPr>
      <dsp:spPr>
        <a:xfrm>
          <a:off x="1406274" y="2183882"/>
          <a:ext cx="1507345" cy="1232604"/>
        </a:xfrm>
        <a:prstGeom prst="roundRect">
          <a:avLst/>
        </a:prstGeom>
        <a:solidFill>
          <a:srgbClr val="FFFFDD"/>
        </a:solidFill>
        <a:ln w="190500">
          <a:solidFill>
            <a:srgbClr val="C00000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УТВЕРЖДЕНИЕ ОТЧЕТА ОБ ИСПОЛНЕНИИ БЮДЖЕТА ГОРОДА</a:t>
          </a:r>
          <a:endParaRPr lang="ru-RU" sz="1200" b="1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1466445" y="2244053"/>
        <a:ext cx="1387003" cy="1112262"/>
      </dsp:txXfrm>
    </dsp:sp>
    <dsp:sp modelId="{37B34B6A-4DCE-4DE3-951A-2EF6B41DAEEC}">
      <dsp:nvSpPr>
        <dsp:cNvPr id="0" name=""/>
        <dsp:cNvSpPr/>
      </dsp:nvSpPr>
      <dsp:spPr>
        <a:xfrm>
          <a:off x="1807860" y="1221048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462231" y="914108"/>
              </a:moveTo>
              <a:arcTo wR="2295611" hR="2295611" stAng="13019942" swAng="271761"/>
            </a:path>
          </a:pathLst>
        </a:custGeom>
        <a:noFill/>
        <a:ln w="22225" cap="flat" cmpd="sng" algn="ctr">
          <a:solidFill>
            <a:scrgbClr r="0" g="0" b="0">
              <a:satMod val="150000"/>
            </a:scrgb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BC9EC0-F33D-4C53-893E-E607BC23B588}">
      <dsp:nvSpPr>
        <dsp:cNvPr id="0" name=""/>
        <dsp:cNvSpPr/>
      </dsp:nvSpPr>
      <dsp:spPr>
        <a:xfrm>
          <a:off x="1991375" y="831245"/>
          <a:ext cx="1506094" cy="1118746"/>
        </a:xfrm>
        <a:prstGeom prst="roundRect">
          <a:avLst/>
        </a:prstGeom>
        <a:solidFill>
          <a:srgbClr val="FFFFDD"/>
        </a:solidFill>
        <a:ln w="190500">
          <a:solidFill>
            <a:srgbClr val="558ED5"/>
          </a:solidFill>
        </a:ln>
        <a:effectLst>
          <a:reflection blurRad="6350" stA="52000" endA="300" endPos="35000" dir="5400000" sy="-100000" algn="bl" rotWithShape="0"/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i="0" kern="1200" dirty="0" smtClean="0">
              <a:solidFill>
                <a:schemeClr val="tx1"/>
              </a:solidFill>
              <a:latin typeface="Arial Narrow" panose="020B0606020202030204" pitchFamily="34" charset="0"/>
            </a:rPr>
            <a:t>ОРГАНИЗАЦИЯ              И ОСУЩЕСТВЛЕНИЕ МУНИЦИПАЛЬНОГО ФИНАНСОВОГО КОНТРОЛЯ</a:t>
          </a:r>
          <a:endParaRPr lang="ru-RU" sz="1200" i="0" kern="1200" dirty="0">
            <a:solidFill>
              <a:schemeClr val="tx1"/>
            </a:solidFill>
            <a:latin typeface="Arial Narrow" panose="020B0606020202030204" pitchFamily="34" charset="0"/>
          </a:endParaRPr>
        </a:p>
      </dsp:txBody>
      <dsp:txXfrm>
        <a:off x="2045988" y="885858"/>
        <a:ext cx="1396868" cy="1009520"/>
      </dsp:txXfrm>
    </dsp:sp>
    <dsp:sp modelId="{6B2E63ED-B4B9-4312-8B34-C6298E61E31E}">
      <dsp:nvSpPr>
        <dsp:cNvPr id="0" name=""/>
        <dsp:cNvSpPr/>
      </dsp:nvSpPr>
      <dsp:spPr>
        <a:xfrm>
          <a:off x="1057489" y="831044"/>
          <a:ext cx="4591223" cy="4591223"/>
        </a:xfrm>
        <a:custGeom>
          <a:avLst/>
          <a:gdLst/>
          <a:ahLst/>
          <a:cxnLst/>
          <a:rect l="0" t="0" r="0" b="0"/>
          <a:pathLst>
            <a:path>
              <a:moveTo>
                <a:pt x="2408880" y="2796"/>
              </a:moveTo>
              <a:arcTo wR="2295611" hR="2295611" stAng="16369693" swAng="373596"/>
            </a:path>
          </a:pathLst>
        </a:custGeom>
        <a:noFill/>
        <a:ln w="19050" cap="flat" cmpd="sng" algn="ctr">
          <a:noFill/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E128A9-086C-4AB0-9BB3-7B78F9CA19C8}">
      <dsp:nvSpPr>
        <dsp:cNvPr id="0" name=""/>
        <dsp:cNvSpPr/>
      </dsp:nvSpPr>
      <dsp:spPr>
        <a:xfrm>
          <a:off x="458939" y="80620"/>
          <a:ext cx="7305757" cy="845206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 w="142875">
          <a:solidFill>
            <a:schemeClr val="accent4">
              <a:lumMod val="40000"/>
              <a:lumOff val="6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b="1" kern="1200" dirty="0" smtClean="0">
            <a:solidFill>
              <a:schemeClr val="accent4">
                <a:lumMod val="75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Доходы бюджета - поступающие в бюджет денежные средства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0199" y="121880"/>
        <a:ext cx="7223237" cy="762686"/>
      </dsp:txXfrm>
    </dsp:sp>
    <dsp:sp modelId="{2A42BF92-E0CA-4C74-94D9-9AE3F4260038}">
      <dsp:nvSpPr>
        <dsp:cNvPr id="0" name=""/>
        <dsp:cNvSpPr/>
      </dsp:nvSpPr>
      <dsp:spPr>
        <a:xfrm rot="7243007">
          <a:off x="1083590" y="2506129"/>
          <a:ext cx="367639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7639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E70BED-E9F9-4186-91D6-4C4AD5C34513}">
      <dsp:nvSpPr>
        <dsp:cNvPr id="0" name=""/>
        <dsp:cNvSpPr/>
      </dsp:nvSpPr>
      <dsp:spPr>
        <a:xfrm>
          <a:off x="475308" y="4086431"/>
          <a:ext cx="2548261" cy="78567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Безвозмездные поступления</a:t>
          </a:r>
          <a:endParaRPr lang="ru-RU" sz="28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513662" y="4124785"/>
        <a:ext cx="2471553" cy="708971"/>
      </dsp:txXfrm>
    </dsp:sp>
    <dsp:sp modelId="{0999DAA6-78E7-4C62-AD9F-BB89E1F317A5}">
      <dsp:nvSpPr>
        <dsp:cNvPr id="0" name=""/>
        <dsp:cNvSpPr/>
      </dsp:nvSpPr>
      <dsp:spPr>
        <a:xfrm rot="1981715">
          <a:off x="4724536" y="1051714"/>
          <a:ext cx="461922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461922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F9C609-4FDF-427E-A3A7-017CF8E0D1F8}">
      <dsp:nvSpPr>
        <dsp:cNvPr id="0" name=""/>
        <dsp:cNvSpPr/>
      </dsp:nvSpPr>
      <dsp:spPr>
        <a:xfrm>
          <a:off x="4318066" y="1177601"/>
          <a:ext cx="3176494" cy="984509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4366126" y="1225661"/>
        <a:ext cx="3080374" cy="888389"/>
      </dsp:txXfrm>
    </dsp:sp>
    <dsp:sp modelId="{BF1427F8-47F7-429E-8B9A-D7AD3446727D}">
      <dsp:nvSpPr>
        <dsp:cNvPr id="0" name=""/>
        <dsp:cNvSpPr/>
      </dsp:nvSpPr>
      <dsp:spPr>
        <a:xfrm rot="8623089">
          <a:off x="2641697" y="1218880"/>
          <a:ext cx="99045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90450" y="0"/>
              </a:lnTo>
            </a:path>
          </a:pathLst>
        </a:custGeom>
        <a:noFill/>
        <a:ln w="38100" cap="flat" cmpd="sng" algn="ctr">
          <a:solidFill>
            <a:schemeClr val="accent2">
              <a:lumMod val="7500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>
          <a:bevelT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1F0CCF-4C81-46C6-BAD1-DDC17631079D}">
      <dsp:nvSpPr>
        <dsp:cNvPr id="0" name=""/>
        <dsp:cNvSpPr/>
      </dsp:nvSpPr>
      <dsp:spPr>
        <a:xfrm>
          <a:off x="647300" y="1511933"/>
          <a:ext cx="2935999" cy="913810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165100">
          <a:solidFill>
            <a:schemeClr val="accent5">
              <a:lumMod val="60000"/>
              <a:lumOff val="40000"/>
            </a:schemeClr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dkEdge">
          <a:bevelT w="120650" h="88900"/>
          <a:bevelB w="88900" h="317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7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Неналоговые доходы</a:t>
          </a:r>
          <a:endParaRPr lang="ru-RU" sz="3200" b="1" kern="1200" dirty="0">
            <a:solidFill>
              <a:schemeClr val="accent2">
                <a:lumMod val="50000"/>
              </a:schemeClr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dsp:txBody>
      <dsp:txXfrm>
        <a:off x="691909" y="1556542"/>
        <a:ext cx="2846781" cy="8245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758D7-007F-44DE-A5EE-9D1F5EE8AFE3}">
      <dsp:nvSpPr>
        <dsp:cNvPr id="0" name=""/>
        <dsp:cNvSpPr/>
      </dsp:nvSpPr>
      <dsp:spPr>
        <a:xfrm>
          <a:off x="0" y="4517261"/>
          <a:ext cx="7056784" cy="59288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Осуществление муниципального  финансового контроля</a:t>
          </a:r>
          <a:endParaRPr lang="ru-RU" sz="1400" b="1" kern="1200" dirty="0"/>
        </a:p>
      </dsp:txBody>
      <dsp:txXfrm>
        <a:off x="0" y="4517261"/>
        <a:ext cx="7056784" cy="592888"/>
      </dsp:txXfrm>
    </dsp:sp>
    <dsp:sp modelId="{7B398372-9BA0-4762-AAA4-98E4ADFEC71E}">
      <dsp:nvSpPr>
        <dsp:cNvPr id="0" name=""/>
        <dsp:cNvSpPr/>
      </dsp:nvSpPr>
      <dsp:spPr>
        <a:xfrm rot="10800000">
          <a:off x="0" y="3614292"/>
          <a:ext cx="7056784" cy="911861"/>
        </a:xfrm>
        <a:prstGeom prst="upArrowCallou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Составление, внешняя проверка, рассмотрение и утверждение, бюджетной отчетности</a:t>
          </a:r>
          <a:endParaRPr lang="ru-RU" sz="1400" b="1" kern="1200" dirty="0"/>
        </a:p>
      </dsp:txBody>
      <dsp:txXfrm rot="10800000">
        <a:off x="0" y="3614292"/>
        <a:ext cx="7056784" cy="592500"/>
      </dsp:txXfrm>
    </dsp:sp>
    <dsp:sp modelId="{0E4596DE-C37A-4376-BB41-E977942D75EA}">
      <dsp:nvSpPr>
        <dsp:cNvPr id="0" name=""/>
        <dsp:cNvSpPr/>
      </dsp:nvSpPr>
      <dsp:spPr>
        <a:xfrm rot="10800000">
          <a:off x="0" y="2711324"/>
          <a:ext cx="7056784" cy="911861"/>
        </a:xfrm>
        <a:prstGeom prst="upArrowCallou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4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Исполнение бюджета</a:t>
          </a:r>
          <a:endParaRPr lang="ru-RU" sz="1400" b="1" kern="1200" dirty="0"/>
        </a:p>
      </dsp:txBody>
      <dsp:txXfrm rot="10800000">
        <a:off x="0" y="2711324"/>
        <a:ext cx="7056784" cy="592500"/>
      </dsp:txXfrm>
    </dsp:sp>
    <dsp:sp modelId="{EBC85815-3510-47F3-9DDD-49B7A051B45D}">
      <dsp:nvSpPr>
        <dsp:cNvPr id="0" name=""/>
        <dsp:cNvSpPr/>
      </dsp:nvSpPr>
      <dsp:spPr>
        <a:xfrm rot="10800000">
          <a:off x="0" y="1808355"/>
          <a:ext cx="7056784" cy="911861"/>
        </a:xfrm>
        <a:prstGeom prst="upArrowCallou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5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Рассмотрение и утверждение бюджета</a:t>
          </a:r>
          <a:endParaRPr lang="ru-RU" sz="1400" b="1" kern="1200" dirty="0"/>
        </a:p>
      </dsp:txBody>
      <dsp:txXfrm rot="10800000">
        <a:off x="0" y="1808355"/>
        <a:ext cx="7056784" cy="592500"/>
      </dsp:txXfrm>
    </dsp:sp>
    <dsp:sp modelId="{E380B5B3-7B04-453D-8F4D-E6D006C10314}">
      <dsp:nvSpPr>
        <dsp:cNvPr id="0" name=""/>
        <dsp:cNvSpPr/>
      </dsp:nvSpPr>
      <dsp:spPr>
        <a:xfrm rot="10800000">
          <a:off x="0" y="905386"/>
          <a:ext cx="7056784" cy="911861"/>
        </a:xfrm>
        <a:prstGeom prst="upArrowCallou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Составление проекта бюджета</a:t>
          </a:r>
          <a:endParaRPr lang="ru-RU" sz="1400" b="1" kern="1200" dirty="0"/>
        </a:p>
      </dsp:txBody>
      <dsp:txXfrm rot="10800000">
        <a:off x="0" y="905386"/>
        <a:ext cx="7056784" cy="592500"/>
      </dsp:txXfrm>
    </dsp:sp>
    <dsp:sp modelId="{AACCDF33-4C85-4B63-8DDB-9B1254342CFF}">
      <dsp:nvSpPr>
        <dsp:cNvPr id="0" name=""/>
        <dsp:cNvSpPr/>
      </dsp:nvSpPr>
      <dsp:spPr>
        <a:xfrm rot="10800000">
          <a:off x="0" y="2418"/>
          <a:ext cx="7056784" cy="911861"/>
        </a:xfrm>
        <a:prstGeom prst="upArrowCallou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accent5">
                  <a:lumMod val="50000"/>
                </a:schemeClr>
              </a:solidFill>
            </a:rPr>
            <a:t>Основные этапы бюджетного процесса</a:t>
          </a:r>
          <a:endParaRPr lang="ru-RU" sz="2000" b="1" kern="1200" dirty="0">
            <a:solidFill>
              <a:schemeClr val="accent5">
                <a:lumMod val="50000"/>
              </a:schemeClr>
            </a:solidFill>
          </a:endParaRPr>
        </a:p>
      </dsp:txBody>
      <dsp:txXfrm rot="10800000">
        <a:off x="0" y="2418"/>
        <a:ext cx="7056784" cy="59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0.84783</cdr:x>
      <cdr:y>0</cdr:y>
    </cdr:from>
    <cdr:to>
      <cdr:x>0.98585</cdr:x>
      <cdr:y>0.05964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616624" y="0"/>
          <a:ext cx="914400" cy="287758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002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тыс. руб.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0.65116</cdr:x>
      <cdr:y>0.13514</cdr:y>
    </cdr:from>
    <cdr:to>
      <cdr:x>0.73089</cdr:x>
      <cdr:y>0.21622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528392" y="360040"/>
          <a:ext cx="43204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35,7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0.26578</cdr:x>
      <cdr:y>0.13514</cdr:y>
    </cdr:from>
    <cdr:to>
      <cdr:x>0.36834</cdr:x>
      <cdr:y>0.23062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0" y="360040"/>
          <a:ext cx="555736" cy="254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35,7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0.7912</cdr:x>
      <cdr:y>0.25714</cdr:y>
    </cdr:from>
    <cdr:to>
      <cdr:x>0.89376</cdr:x>
      <cdr:y>0.33822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888432" y="648072"/>
          <a:ext cx="504040" cy="2043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613,8</a:t>
          </a:r>
        </a:p>
        <a:p xmlns:a="http://schemas.openxmlformats.org/drawingml/2006/main"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0.60073</cdr:x>
      <cdr:y>0.25714</cdr:y>
    </cdr:from>
    <cdr:to>
      <cdr:x>0.70329</cdr:x>
      <cdr:y>0.33822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52328" y="648072"/>
          <a:ext cx="504041" cy="20434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590,2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0.41025</cdr:x>
      <cdr:y>0.25714</cdr:y>
    </cdr:from>
    <cdr:to>
      <cdr:x>0.54538</cdr:x>
      <cdr:y>0.33823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6224" y="648072"/>
          <a:ext cx="664109" cy="20436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567,5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0.21978</cdr:x>
      <cdr:y>0.45714</cdr:y>
    </cdr:from>
    <cdr:to>
      <cdr:x>0.337</cdr:x>
      <cdr:y>0.55263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080120" y="1152128"/>
          <a:ext cx="576088" cy="24066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359,7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0.68864</cdr:x>
      <cdr:y>0.65517</cdr:y>
    </cdr:from>
    <cdr:to>
      <cdr:x>0.83516</cdr:x>
      <cdr:y>0.75862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84376" y="1368152"/>
          <a:ext cx="720086" cy="21602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3 000,0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0.54212</cdr:x>
      <cdr:y>0.17241</cdr:y>
    </cdr:from>
    <cdr:to>
      <cdr:x>0.74724</cdr:x>
      <cdr:y>0.31034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4296" y="360040"/>
          <a:ext cx="1008081" cy="288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1 279 491,5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0.29304</cdr:x>
      <cdr:y>0.34483</cdr:y>
    </cdr:from>
    <cdr:to>
      <cdr:x>0.43956</cdr:x>
      <cdr:y>0.44032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0" y="720080"/>
          <a:ext cx="720086" cy="1994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751 276,5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0.81111</cdr:x>
      <cdr:y>0.22647</cdr:y>
    </cdr:from>
    <cdr:to>
      <cdr:x>0.92345</cdr:x>
      <cdr:y>0.29877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56584" y="864096"/>
          <a:ext cx="728044" cy="2758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85 017,6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0.61111</cdr:x>
      <cdr:y>0.13211</cdr:y>
    </cdr:from>
    <cdr:to>
      <cdr:x>0.73334</cdr:x>
      <cdr:y>0.20345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960440" y="504056"/>
          <a:ext cx="792139" cy="27219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92 633,2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0.41111</cdr:x>
      <cdr:y>0.39632</cdr:y>
    </cdr:from>
    <cdr:to>
      <cdr:x>0.52613</cdr:x>
      <cdr:y>0.46437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4296" y="1512168"/>
          <a:ext cx="745413" cy="2596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59 126,7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0.22222</cdr:x>
      <cdr:y>0.32083</cdr:y>
    </cdr:from>
    <cdr:to>
      <cdr:x>0.34286</cdr:x>
      <cdr:y>0.38995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0" y="1224136"/>
          <a:ext cx="781834" cy="2637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6</a:t>
          </a:r>
          <a:r>
            <a:rPr lang="en-US" sz="1000" dirty="0" smtClean="0"/>
            <a:t>5</a:t>
          </a:r>
          <a:r>
            <a:rPr lang="ru-RU" sz="1000" dirty="0" smtClean="0"/>
            <a:t> </a:t>
          </a:r>
          <a:r>
            <a:rPr lang="en-US" sz="1000" dirty="0" smtClean="0"/>
            <a:t>993</a:t>
          </a:r>
          <a:r>
            <a:rPr lang="ru-RU" sz="1000" dirty="0" smtClean="0"/>
            <a:t>,</a:t>
          </a:r>
          <a:r>
            <a:rPr lang="en-US" sz="1000" dirty="0" smtClean="0"/>
            <a:t>1</a:t>
          </a:r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0.24324</cdr:x>
      <cdr:y>0.16216</cdr:y>
    </cdr:from>
    <cdr:to>
      <cdr:x>0.39188</cdr:x>
      <cdr:y>0.27027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296144" y="432048"/>
          <a:ext cx="792042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197 197,7</a:t>
          </a:r>
        </a:p>
        <a:p xmlns:a="http://schemas.openxmlformats.org/drawingml/2006/main"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0.74324</cdr:x>
      <cdr:y>0.62162</cdr:y>
    </cdr:from>
    <cdr:to>
      <cdr:x>0.87837</cdr:x>
      <cdr:y>0.70271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960440" y="1656184"/>
          <a:ext cx="720052" cy="216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34 999,4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</cdr:x>
      <cdr:y>0.48649</cdr:y>
    </cdr:from>
    <cdr:to>
      <cdr:x>0.64652</cdr:x>
      <cdr:y>0.5774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664296" y="1296144"/>
          <a:ext cx="780746" cy="24221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96 323,6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0.70329</cdr:x>
      <cdr:y>0.59459</cdr:y>
    </cdr:from>
    <cdr:to>
      <cdr:x>0.80585</cdr:x>
      <cdr:y>0.67567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456384" y="1584176"/>
          <a:ext cx="504040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0.54212</cdr:x>
      <cdr:y>0.43243</cdr:y>
    </cdr:from>
    <cdr:to>
      <cdr:x>0.67725</cdr:x>
      <cdr:y>0.51352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664296" y="1152128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43 069,9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0.29304</cdr:x>
      <cdr:y>0.13514</cdr:y>
    </cdr:from>
    <cdr:to>
      <cdr:x>0.43956</cdr:x>
      <cdr:y>0.23063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0" y="360040"/>
          <a:ext cx="720086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82 126,2</a:t>
          </a:r>
        </a:p>
        <a:p xmlns:a="http://schemas.openxmlformats.org/drawingml/2006/main"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0.72727</cdr:x>
      <cdr:y>0.40384</cdr:y>
    </cdr:from>
    <cdr:to>
      <cdr:x>0.88844</cdr:x>
      <cdr:y>0.51195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032448" y="1152128"/>
          <a:ext cx="893626" cy="3084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456 922,0</a:t>
          </a:r>
        </a:p>
        <a:p xmlns:a="http://schemas.openxmlformats.org/drawingml/2006/main"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0.54545</cdr:x>
      <cdr:y>0.05048</cdr:y>
    </cdr:from>
    <cdr:to>
      <cdr:x>0.70662</cdr:x>
      <cdr:y>0.15859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024336" y="144016"/>
          <a:ext cx="893626" cy="30843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493 577,6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0.36364</cdr:x>
      <cdr:y>0.42908</cdr:y>
    </cdr:from>
    <cdr:to>
      <cdr:x>0.51016</cdr:x>
      <cdr:y>0.51016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16224" y="1224136"/>
          <a:ext cx="812398" cy="231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453 553,7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0.22078</cdr:x>
      <cdr:y>0.32812</cdr:y>
    </cdr:from>
    <cdr:to>
      <cdr:x>0.36131</cdr:x>
      <cdr:y>0.42361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24136" y="936104"/>
          <a:ext cx="779187" cy="2724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464 137,3</a:t>
          </a:r>
          <a:endParaRPr lang="ru-RU" sz="1000" dirty="0"/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0.70329</cdr:x>
      <cdr:y>0.13514</cdr:y>
    </cdr:from>
    <cdr:to>
      <cdr:x>0.83842</cdr:x>
      <cdr:y>0.21623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56384" y="360040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1 500,0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0.26373</cdr:x>
      <cdr:y>0.35135</cdr:y>
    </cdr:from>
    <cdr:to>
      <cdr:x>0.39559</cdr:x>
      <cdr:y>0.44684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936104"/>
          <a:ext cx="648038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1 250,0</a:t>
          </a:r>
        </a:p>
        <a:p xmlns:a="http://schemas.openxmlformats.org/drawingml/2006/main"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0.74725</cdr:x>
      <cdr:y>0.40541</cdr:y>
    </cdr:from>
    <cdr:to>
      <cdr:x>0.84981</cdr:x>
      <cdr:y>0.48649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672408" y="1080120"/>
          <a:ext cx="504041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5 000,0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0.48351</cdr:x>
      <cdr:y>0.40541</cdr:y>
    </cdr:from>
    <cdr:to>
      <cdr:x>0.61864</cdr:x>
      <cdr:y>0.4865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76264" y="1080120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4 500,0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0.23443</cdr:x>
      <cdr:y>0.08108</cdr:y>
    </cdr:from>
    <cdr:to>
      <cdr:x>0.38095</cdr:x>
      <cdr:y>0.17657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152128" y="216024"/>
          <a:ext cx="720086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11 801,7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0.70329</cdr:x>
      <cdr:y>0.13514</cdr:y>
    </cdr:from>
    <cdr:to>
      <cdr:x>0.82051</cdr:x>
      <cdr:y>0.21623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456384" y="360040"/>
          <a:ext cx="576088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760,0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0.33699</cdr:x>
      <cdr:y>0.2973</cdr:y>
    </cdr:from>
    <cdr:to>
      <cdr:x>0.43955</cdr:x>
      <cdr:y>0.39279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656184" y="792088"/>
          <a:ext cx="504041" cy="2544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5</a:t>
          </a:r>
          <a:r>
            <a:rPr lang="ru-RU" sz="1000" dirty="0" smtClean="0"/>
            <a:t>60,0</a:t>
          </a:r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0.27193</cdr:x>
      <cdr:y>0.86643</cdr:y>
    </cdr:from>
    <cdr:to>
      <cdr:x>0.3735</cdr:x>
      <cdr:y>0.98195</cdr:y>
    </cdr:to>
    <cdr:sp macro="" textlink="">
      <cdr:nvSpPr>
        <cdr:cNvPr id="2" name="TextBox 2"/>
        <cdr:cNvSpPr txBox="1"/>
      </cdr:nvSpPr>
      <cdr:spPr>
        <a:xfrm xmlns:a="http://schemas.openxmlformats.org/drawingml/2006/main">
          <a:off x="2232249" y="2308426"/>
          <a:ext cx="833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2023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0.82456</cdr:x>
      <cdr:y>0.86643</cdr:y>
    </cdr:from>
    <cdr:to>
      <cdr:x>0.92613</cdr:x>
      <cdr:y>0.98195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768740" y="2308426"/>
          <a:ext cx="833818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2026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0.45614</cdr:x>
      <cdr:y>0.86643</cdr:y>
    </cdr:from>
    <cdr:to>
      <cdr:x>0.55889</cdr:x>
      <cdr:y>0.98195</cdr:y>
    </cdr:to>
    <cdr:sp macro="" textlink="">
      <cdr:nvSpPr>
        <cdr:cNvPr id="4" name="TextBox 2"/>
        <cdr:cNvSpPr txBox="1"/>
      </cdr:nvSpPr>
      <cdr:spPr>
        <a:xfrm xmlns:a="http://schemas.openxmlformats.org/drawingml/2006/main">
          <a:off x="3744413" y="2308426"/>
          <a:ext cx="8435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2024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0.64035</cdr:x>
      <cdr:y>0.86643</cdr:y>
    </cdr:from>
    <cdr:to>
      <cdr:x>0.7431</cdr:x>
      <cdr:y>0.98195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5256577" y="2308426"/>
          <a:ext cx="843501" cy="30777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rtlCol="0">
          <a:spAutoFit/>
        </a:bodyPr>
        <a:lstStyle xmlns:a="http://schemas.openxmlformats.org/drawingml/2006/main">
          <a:lvl1pPr marL="0" indent="0">
            <a:defRPr sz="1100">
              <a:latin typeface="Verdana"/>
            </a:defRPr>
          </a:lvl1pPr>
          <a:lvl2pPr marL="457200" indent="0">
            <a:defRPr sz="1100">
              <a:latin typeface="Verdana"/>
            </a:defRPr>
          </a:lvl2pPr>
          <a:lvl3pPr marL="914400" indent="0">
            <a:defRPr sz="1100">
              <a:latin typeface="Verdana"/>
            </a:defRPr>
          </a:lvl3pPr>
          <a:lvl4pPr marL="1371600" indent="0">
            <a:defRPr sz="1100">
              <a:latin typeface="Verdana"/>
            </a:defRPr>
          </a:lvl4pPr>
          <a:lvl5pPr marL="1828800" indent="0">
            <a:defRPr sz="1100">
              <a:latin typeface="Verdana"/>
            </a:defRPr>
          </a:lvl5pPr>
          <a:lvl6pPr marL="2286000" indent="0">
            <a:defRPr sz="1100">
              <a:latin typeface="Verdana"/>
            </a:defRPr>
          </a:lvl6pPr>
          <a:lvl7pPr marL="2743200" indent="0">
            <a:defRPr sz="1100">
              <a:latin typeface="Verdana"/>
            </a:defRPr>
          </a:lvl7pPr>
          <a:lvl8pPr marL="3200400" indent="0">
            <a:defRPr sz="1100">
              <a:latin typeface="Verdana"/>
            </a:defRPr>
          </a:lvl8pPr>
          <a:lvl9pPr marL="3657600" indent="0">
            <a:defRPr sz="1100">
              <a:latin typeface="Verdana"/>
            </a:defRPr>
          </a:lvl9pPr>
        </a:lstStyle>
        <a:p xmlns:a="http://schemas.openxmlformats.org/drawingml/2006/main"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2025 год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0.xml><?xml version="1.0" encoding="utf-8"?>
<c:userShapes xmlns:c="http://schemas.openxmlformats.org/drawingml/2006/chart">
  <cdr:relSizeAnchor xmlns:cdr="http://schemas.openxmlformats.org/drawingml/2006/chartDrawing">
    <cdr:from>
      <cdr:x>0.84981</cdr:x>
      <cdr:y>0.08108</cdr:y>
    </cdr:from>
    <cdr:to>
      <cdr:x>0.95237</cdr:x>
      <cdr:y>0.16216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76464" y="216024"/>
          <a:ext cx="504042" cy="21601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</a:t>
          </a:r>
          <a:r>
            <a:rPr lang="ru-RU" sz="1000" dirty="0"/>
            <a:t>0</a:t>
          </a:r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0.65933</cdr:x>
      <cdr:y>0.08108</cdr:y>
    </cdr:from>
    <cdr:to>
      <cdr:x>0.7619</cdr:x>
      <cdr:y>0.16216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240337" y="216024"/>
          <a:ext cx="504079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500,0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0.46886</cdr:x>
      <cdr:y>0.08108</cdr:y>
    </cdr:from>
    <cdr:to>
      <cdr:x>0.57142</cdr:x>
      <cdr:y>0.16217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304255" y="216024"/>
          <a:ext cx="504057" cy="2160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0.27839</cdr:x>
      <cdr:y>0.08108</cdr:y>
    </cdr:from>
    <cdr:to>
      <cdr:x>0.38095</cdr:x>
      <cdr:y>0.16216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368152" y="216025"/>
          <a:ext cx="504056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500,0</a:t>
          </a:r>
          <a:endParaRPr lang="ru-RU" sz="1000" dirty="0"/>
        </a:p>
      </cdr:txBody>
    </cdr:sp>
  </cdr:relSizeAnchor>
</c:userShapes>
</file>

<file path=ppt/drawings/drawing21.xml><?xml version="1.0" encoding="utf-8"?>
<c:userShapes xmlns:c="http://schemas.openxmlformats.org/drawingml/2006/chart">
  <cdr:relSizeAnchor xmlns:cdr="http://schemas.openxmlformats.org/drawingml/2006/chartDrawing">
    <cdr:from>
      <cdr:x>0.69102</cdr:x>
      <cdr:y>0.72973</cdr:y>
    </cdr:from>
    <cdr:to>
      <cdr:x>0.79358</cdr:x>
      <cdr:y>0.83784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3744416" y="1944216"/>
          <a:ext cx="555737" cy="28803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/>
            <a:t>0</a:t>
          </a:r>
          <a:r>
            <a:rPr lang="ru-RU" sz="1000" dirty="0" smtClean="0"/>
            <a:t>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0.50498</cdr:x>
      <cdr:y>0.72973</cdr:y>
    </cdr:from>
    <cdr:to>
      <cdr:x>0.60754</cdr:x>
      <cdr:y>0.81081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736304" y="1944216"/>
          <a:ext cx="555736" cy="2160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0.33222</cdr:x>
      <cdr:y>0.72973</cdr:y>
    </cdr:from>
    <cdr:to>
      <cdr:x>0.42525</cdr:x>
      <cdr:y>0.81082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00200" y="1944216"/>
          <a:ext cx="504056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1000" dirty="0" smtClean="0"/>
            <a:t>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0.14618</cdr:x>
      <cdr:y>0.08108</cdr:y>
    </cdr:from>
    <cdr:to>
      <cdr:x>0.24874</cdr:x>
      <cdr:y>0.17656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92088" y="216024"/>
          <a:ext cx="555736" cy="25438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213,9</a:t>
          </a:r>
        </a:p>
        <a:p xmlns:a="http://schemas.openxmlformats.org/drawingml/2006/main">
          <a:endParaRPr lang="ru-RU" sz="1000" dirty="0" smtClean="0"/>
        </a:p>
        <a:p xmlns:a="http://schemas.openxmlformats.org/drawingml/2006/main">
          <a:endParaRPr lang="ru-RU" sz="1000" dirty="0"/>
        </a:p>
      </cdr:txBody>
    </cdr:sp>
  </cdr:relSizeAnchor>
</c:userShapes>
</file>

<file path=ppt/drawings/drawing22.xml><?xml version="1.0" encoding="utf-8"?>
<c:userShapes xmlns:c="http://schemas.openxmlformats.org/drawingml/2006/chart">
  <cdr:relSizeAnchor xmlns:cdr="http://schemas.openxmlformats.org/drawingml/2006/chartDrawing">
    <cdr:from>
      <cdr:x>0.72216</cdr:x>
      <cdr:y>0.85897</cdr:y>
    </cdr:from>
    <cdr:to>
      <cdr:x>0.96855</cdr:x>
      <cdr:y>0.9359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6120680" y="4824536"/>
          <a:ext cx="2088232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b" anchorCtr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Общегосударственные вопросы 193 387,1 </a:t>
          </a:r>
          <a:r>
            <a:rPr lang="ru-RU" sz="900" b="1" dirty="0" err="1" smtClean="0"/>
            <a:t>тыс.руб</a:t>
          </a:r>
          <a:r>
            <a:rPr lang="ru-RU" sz="900" b="1" dirty="0" smtClean="0"/>
            <a:t>.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0.73915</cdr:x>
      <cdr:y>0.03846</cdr:y>
    </cdr:from>
    <cdr:to>
      <cdr:x>0.97454</cdr:x>
      <cdr:y>0.11987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264696" y="216024"/>
          <a:ext cx="1994977" cy="45724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Жилищно-коммунальное</a:t>
          </a:r>
        </a:p>
        <a:p xmlns:a="http://schemas.openxmlformats.org/drawingml/2006/main">
          <a:pPr algn="ctr"/>
          <a:r>
            <a:rPr lang="ru-RU" sz="900" b="1" dirty="0" smtClean="0"/>
            <a:t> хозяйство 59 472,0 </a:t>
          </a:r>
          <a:r>
            <a:rPr lang="ru-RU" sz="900" b="1" dirty="0" err="1" smtClean="0"/>
            <a:t>тыс.руб</a:t>
          </a:r>
          <a:r>
            <a:rPr lang="ru-RU" sz="900" b="1" dirty="0" smtClean="0"/>
            <a:t>.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0.0085</cdr:x>
      <cdr:y>0.76923</cdr:y>
    </cdr:from>
    <cdr:to>
      <cdr:x>0.23158</cdr:x>
      <cdr:y>0.87076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008" y="4320480"/>
          <a:ext cx="1890711" cy="57025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Другие расходы </a:t>
          </a:r>
        </a:p>
        <a:p xmlns:a="http://schemas.openxmlformats.org/drawingml/2006/main">
          <a:pPr algn="ctr"/>
          <a:r>
            <a:rPr lang="ru-RU" sz="900" b="1" dirty="0" smtClean="0"/>
            <a:t>в области национальной </a:t>
          </a:r>
        </a:p>
        <a:p xmlns:a="http://schemas.openxmlformats.org/drawingml/2006/main">
          <a:pPr algn="ctr"/>
          <a:r>
            <a:rPr lang="ru-RU" sz="900" b="1" dirty="0" smtClean="0"/>
            <a:t>экономики 2 249,2 </a:t>
          </a:r>
          <a:r>
            <a:rPr lang="ru-RU" sz="900" b="1" dirty="0" err="1" smtClean="0"/>
            <a:t>тыс.руб</a:t>
          </a:r>
          <a:r>
            <a:rPr lang="ru-RU" sz="900" b="1" dirty="0" smtClean="0"/>
            <a:t>.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0.32285</cdr:x>
      <cdr:y>0.87179</cdr:y>
    </cdr:from>
    <cdr:to>
      <cdr:x>0.48626</cdr:x>
      <cdr:y>0.96154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736304" y="4896544"/>
          <a:ext cx="1385019" cy="50405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Культура </a:t>
          </a:r>
        </a:p>
        <a:p xmlns:a="http://schemas.openxmlformats.org/drawingml/2006/main">
          <a:pPr algn="ctr"/>
          <a:r>
            <a:rPr lang="ru-RU" sz="900" b="1" dirty="0" smtClean="0"/>
            <a:t>68 356,8 </a:t>
          </a:r>
          <a:r>
            <a:rPr lang="ru-RU" sz="900" b="1" dirty="0" err="1" smtClean="0"/>
            <a:t>тыс.руб</a:t>
          </a:r>
          <a:r>
            <a:rPr lang="ru-RU" sz="900" b="1" dirty="0" smtClean="0"/>
            <a:t>.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0.03185</cdr:x>
      <cdr:y>0.02175</cdr:y>
    </cdr:from>
    <cdr:to>
      <cdr:x>0.25115</cdr:x>
      <cdr:y>0.12431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269973" y="122163"/>
          <a:ext cx="1858674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Социальная политика и </a:t>
          </a:r>
        </a:p>
        <a:p xmlns:a="http://schemas.openxmlformats.org/drawingml/2006/main">
          <a:pPr algn="ctr"/>
          <a:r>
            <a:rPr lang="ru-RU" sz="900" b="1" dirty="0" smtClean="0"/>
            <a:t>другие расходы </a:t>
          </a:r>
        </a:p>
        <a:p xmlns:a="http://schemas.openxmlformats.org/drawingml/2006/main">
          <a:pPr algn="ctr"/>
          <a:r>
            <a:rPr lang="ru-RU" sz="900" b="1" dirty="0" smtClean="0"/>
            <a:t>6 516,3 </a:t>
          </a:r>
          <a:r>
            <a:rPr lang="ru-RU" sz="900" b="1" dirty="0" err="1" smtClean="0"/>
            <a:t>тыс.руб</a:t>
          </a:r>
          <a:r>
            <a:rPr lang="ru-RU" sz="900" b="1" dirty="0" smtClean="0"/>
            <a:t>.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0.84111</cdr:x>
      <cdr:y>0.8372</cdr:y>
    </cdr:from>
    <cdr:to>
      <cdr:x>0.94899</cdr:x>
      <cdr:y>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128792" y="5472608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0.37383</cdr:x>
      <cdr:y>0.47436</cdr:y>
    </cdr:from>
    <cdr:to>
      <cdr:x>0.70517</cdr:x>
      <cdr:y>0.55128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168352" y="2664296"/>
          <a:ext cx="2808312" cy="432048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dirty="0" smtClean="0">
              <a:solidFill>
                <a:sysClr val="windowText" lastClr="000000"/>
              </a:solidFill>
            </a:rPr>
            <a:t>Программные расходы 86,2 %</a:t>
          </a:r>
          <a:endParaRPr lang="ru-RU" sz="1200" dirty="0">
            <a:solidFill>
              <a:sysClr val="windowText" lastClr="000000"/>
            </a:solidFill>
          </a:endParaRPr>
        </a:p>
      </cdr:txBody>
    </cdr:sp>
  </cdr:relSizeAnchor>
  <cdr:relSizeAnchor xmlns:cdr="http://schemas.openxmlformats.org/drawingml/2006/chartDrawing">
    <cdr:from>
      <cdr:x>0.32285</cdr:x>
      <cdr:y>0.14103</cdr:y>
    </cdr:from>
    <cdr:to>
      <cdr:x>0.50127</cdr:x>
      <cdr:y>0.21795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736304" y="792088"/>
          <a:ext cx="1512168" cy="432048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>
              <a:solidFill>
                <a:sysClr val="windowText" lastClr="000000"/>
              </a:solidFill>
            </a:rPr>
            <a:t>Непрограммные расходы 13,8 %</a:t>
          </a:r>
        </a:p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0.21782</cdr:x>
      <cdr:y>0.11042</cdr:y>
    </cdr:from>
    <cdr:to>
      <cdr:x>0.34989</cdr:x>
      <cdr:y>0.17189</cdr:y>
    </cdr:to>
    <cdr:sp macro="" textlink="">
      <cdr:nvSpPr>
        <cdr:cNvPr id="47" name="Прямоугольник 46"/>
        <cdr:cNvSpPr/>
      </cdr:nvSpPr>
      <cdr:spPr>
        <a:xfrm xmlns:a="http://schemas.openxmlformats.org/drawingml/2006/main">
          <a:off x="1662562" y="552896"/>
          <a:ext cx="1008070" cy="307786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2 554 398,3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0.51027</cdr:x>
      <cdr:y>0.45557</cdr:y>
    </cdr:from>
    <cdr:to>
      <cdr:x>0.64235</cdr:x>
      <cdr:y>0.51704</cdr:y>
    </cdr:to>
    <cdr:sp macro="" textlink="">
      <cdr:nvSpPr>
        <cdr:cNvPr id="48" name="Прямоугольник 47"/>
        <cdr:cNvSpPr/>
      </cdr:nvSpPr>
      <cdr:spPr>
        <a:xfrm xmlns:a="http://schemas.openxmlformats.org/drawingml/2006/main">
          <a:off x="3894810" y="2281088"/>
          <a:ext cx="1008147" cy="307786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1 281 409,3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0.67065</cdr:x>
      <cdr:y>0.45557</cdr:y>
    </cdr:from>
    <cdr:to>
      <cdr:x>0.80273</cdr:x>
      <cdr:y>0.51704</cdr:y>
    </cdr:to>
    <cdr:sp macro="" textlink="">
      <cdr:nvSpPr>
        <cdr:cNvPr id="49" name="Прямоугольник 48"/>
        <cdr:cNvSpPr/>
      </cdr:nvSpPr>
      <cdr:spPr>
        <a:xfrm xmlns:a="http://schemas.openxmlformats.org/drawingml/2006/main">
          <a:off x="5118946" y="2281088"/>
          <a:ext cx="1008146" cy="307786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6350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>
          <a:spAutoFit/>
        </a:bodyPr>
        <a:lstStyle xmlns:a="http://schemas.openxmlformats.org/drawingml/2006/main"/>
        <a:p xmlns:a="http://schemas.openxmlformats.org/drawingml/2006/main">
          <a:r>
            <a:rPr lang="ru-RU" sz="1400" b="1" dirty="0" smtClean="0">
              <a:latin typeface="Arial Narrow" panose="020B0606020202030204" pitchFamily="34" charset="0"/>
              <a:cs typeface="Times New Roman" panose="02020603050405020304" pitchFamily="18" charset="0"/>
            </a:rPr>
            <a:t>1 259 104,0</a:t>
          </a:r>
          <a:endParaRPr lang="ru-RU" sz="1400" b="1" dirty="0"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0.36876</cdr:x>
      <cdr:y>0.11042</cdr:y>
    </cdr:from>
    <cdr:to>
      <cdr:x>0.51027</cdr:x>
      <cdr:y>0.16795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2814690" y="552896"/>
          <a:ext cx="1080120" cy="288032"/>
        </a:xfrm>
        <a:prstGeom xmlns:a="http://schemas.openxmlformats.org/drawingml/2006/main" prst="rect">
          <a:avLst/>
        </a:prstGeom>
        <a:solidFill xmlns:a="http://schemas.openxmlformats.org/drawingml/2006/main">
          <a:srgbClr val="F8FBCD"/>
        </a:solidFill>
        <a:ln xmlns:a="http://schemas.openxmlformats.org/drawingml/2006/main" w="3175">
          <a:solidFill>
            <a:schemeClr val="tx1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tx1"/>
              </a:solidFill>
              <a:latin typeface="Arial Narrow" panose="020B0606020202030204" pitchFamily="34" charset="0"/>
              <a:cs typeface="Times New Roman" panose="02020603050405020304" pitchFamily="18" charset="0"/>
            </a:rPr>
            <a:t>2 502 617,3</a:t>
          </a:r>
          <a:endParaRPr lang="ru-RU" sz="1400" b="1" dirty="0">
            <a:solidFill>
              <a:schemeClr val="tx1"/>
            </a:solidFill>
            <a:latin typeface="Arial Narrow" panose="020B0606020202030204" pitchFamily="34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0.26526</cdr:x>
      <cdr:y>0.85643</cdr:y>
    </cdr:from>
    <cdr:to>
      <cdr:x>0.47492</cdr:x>
      <cdr:y>0.92825</cdr:y>
    </cdr:to>
    <cdr:sp macro="" textlink="">
      <cdr:nvSpPr>
        <cdr:cNvPr id="2" name="TextBox 1"/>
        <cdr:cNvSpPr txBox="1"/>
      </cdr:nvSpPr>
      <cdr:spPr>
        <a:xfrm xmlns:a="http://schemas.openxmlformats.org/drawingml/2006/main" rot="10800000" flipV="1">
          <a:off x="2339719" y="4810245"/>
          <a:ext cx="1849300" cy="40338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 anchor="b" anchorCtr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Общегосударственные вопросы 8,3 %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0.72243</cdr:x>
      <cdr:y>0.89489</cdr:y>
    </cdr:from>
    <cdr:to>
      <cdr:x>0.94082</cdr:x>
      <cdr:y>0.96348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72174" y="5026248"/>
          <a:ext cx="1926303" cy="3852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Жилищно-коммунальное</a:t>
          </a:r>
        </a:p>
        <a:p xmlns:a="http://schemas.openxmlformats.org/drawingml/2006/main">
          <a:pPr algn="ctr"/>
          <a:r>
            <a:rPr lang="ru-RU" sz="900" b="1" dirty="0" smtClean="0"/>
            <a:t> хозяйство 65,0 %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</cdr:x>
      <cdr:y>0.83079</cdr:y>
    </cdr:from>
    <cdr:to>
      <cdr:x>0.22308</cdr:x>
      <cdr:y>0.93232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0" y="4666208"/>
          <a:ext cx="1967671" cy="57025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Другие расходы </a:t>
          </a:r>
        </a:p>
        <a:p xmlns:a="http://schemas.openxmlformats.org/drawingml/2006/main">
          <a:pPr algn="ctr"/>
          <a:r>
            <a:rPr lang="ru-RU" sz="900" b="1" dirty="0" smtClean="0"/>
            <a:t>в области национальной </a:t>
          </a:r>
        </a:p>
        <a:p xmlns:a="http://schemas.openxmlformats.org/drawingml/2006/main">
          <a:pPr algn="ctr"/>
          <a:r>
            <a:rPr lang="ru-RU" sz="900" b="1" dirty="0" smtClean="0"/>
            <a:t>экономики 1,3 %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0.19995</cdr:x>
      <cdr:y>0.01027</cdr:y>
    </cdr:from>
    <cdr:to>
      <cdr:x>0.33972</cdr:x>
      <cdr:y>0.06741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763688" y="57696"/>
          <a:ext cx="1232838" cy="32093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Культура 2,7 %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0.62447</cdr:x>
      <cdr:y>0</cdr:y>
    </cdr:from>
    <cdr:to>
      <cdr:x>0.84377</cdr:x>
      <cdr:y>0.07894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5508104" y="-1067048"/>
          <a:ext cx="1934330" cy="44337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/>
            <a:t>Социальная политика и </a:t>
          </a:r>
        </a:p>
        <a:p xmlns:a="http://schemas.openxmlformats.org/drawingml/2006/main">
          <a:pPr algn="ctr"/>
          <a:r>
            <a:rPr lang="ru-RU" sz="900" b="1" dirty="0" smtClean="0"/>
            <a:t>другие расходы 15,6 %</a:t>
          </a:r>
          <a:endParaRPr lang="ru-RU" sz="900" b="1" dirty="0"/>
        </a:p>
      </cdr:txBody>
    </cdr:sp>
  </cdr:relSizeAnchor>
  <cdr:relSizeAnchor xmlns:cdr="http://schemas.openxmlformats.org/drawingml/2006/chartDrawing">
    <cdr:from>
      <cdr:x>0.17546</cdr:x>
      <cdr:y>0.0872</cdr:y>
    </cdr:from>
    <cdr:to>
      <cdr:x>0.23261</cdr:x>
      <cdr:y>0.20258</cdr:y>
    </cdr:to>
    <cdr:cxnSp macro="">
      <cdr:nvCxnSpPr>
        <cdr:cNvPr id="10" name="Прямая со стрелкой 9"/>
        <cdr:cNvCxnSpPr/>
      </cdr:nvCxnSpPr>
      <cdr:spPr>
        <a:xfrm xmlns:a="http://schemas.openxmlformats.org/drawingml/2006/main" flipH="1">
          <a:off x="1547664" y="489744"/>
          <a:ext cx="504056" cy="6480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0.02852</cdr:x>
      <cdr:y>0.38207</cdr:y>
    </cdr:from>
    <cdr:to>
      <cdr:x>0.0775</cdr:x>
      <cdr:y>0.81796</cdr:y>
    </cdr:to>
    <cdr:cxnSp macro="">
      <cdr:nvCxnSpPr>
        <cdr:cNvPr id="14" name="Прямая со стрелкой 13"/>
        <cdr:cNvCxnSpPr/>
      </cdr:nvCxnSpPr>
      <cdr:spPr>
        <a:xfrm xmlns:a="http://schemas.openxmlformats.org/drawingml/2006/main" flipV="1">
          <a:off x="251520" y="2145928"/>
          <a:ext cx="432048" cy="244827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0.17546</cdr:x>
      <cdr:y>0.70258</cdr:y>
    </cdr:from>
    <cdr:to>
      <cdr:x>0.31425</cdr:x>
      <cdr:y>0.83079</cdr:y>
    </cdr:to>
    <cdr:cxnSp macro="">
      <cdr:nvCxnSpPr>
        <cdr:cNvPr id="18" name="Прямая со стрелкой 17"/>
        <cdr:cNvCxnSpPr/>
      </cdr:nvCxnSpPr>
      <cdr:spPr>
        <a:xfrm xmlns:a="http://schemas.openxmlformats.org/drawingml/2006/main" flipH="1" flipV="1">
          <a:off x="1547664" y="3946128"/>
          <a:ext cx="1224136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0.80407</cdr:x>
      <cdr:y>0.7795</cdr:y>
    </cdr:from>
    <cdr:to>
      <cdr:x>0.84489</cdr:x>
      <cdr:y>0.86925</cdr:y>
    </cdr:to>
    <cdr:cxnSp macro="">
      <cdr:nvCxnSpPr>
        <cdr:cNvPr id="21" name="Прямая со стрелкой 20"/>
        <cdr:cNvCxnSpPr/>
      </cdr:nvCxnSpPr>
      <cdr:spPr>
        <a:xfrm xmlns:a="http://schemas.openxmlformats.org/drawingml/2006/main" flipH="1" flipV="1">
          <a:off x="7092280" y="4378177"/>
          <a:ext cx="360040" cy="504055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0.45303</cdr:x>
      <cdr:y>0.02309</cdr:y>
    </cdr:from>
    <cdr:to>
      <cdr:x>0.60814</cdr:x>
      <cdr:y>0.07437</cdr:y>
    </cdr:to>
    <cdr:cxnSp macro="">
      <cdr:nvCxnSpPr>
        <cdr:cNvPr id="26" name="Прямая со стрелкой 25"/>
        <cdr:cNvCxnSpPr/>
      </cdr:nvCxnSpPr>
      <cdr:spPr>
        <a:xfrm xmlns:a="http://schemas.openxmlformats.org/drawingml/2006/main" flipH="1">
          <a:off x="3995936" y="129704"/>
          <a:ext cx="1368152" cy="28803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0.06933</cdr:x>
      <cdr:y>0.1513</cdr:y>
    </cdr:from>
    <cdr:to>
      <cdr:x>0.11015</cdr:x>
      <cdr:y>0.2795</cdr:y>
    </cdr:to>
    <cdr:cxnSp macro="">
      <cdr:nvCxnSpPr>
        <cdr:cNvPr id="19" name="Прямая со стрелкой 18"/>
        <cdr:cNvCxnSpPr/>
      </cdr:nvCxnSpPr>
      <cdr:spPr>
        <a:xfrm xmlns:a="http://schemas.openxmlformats.org/drawingml/2006/main">
          <a:off x="611560" y="849784"/>
          <a:ext cx="360040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</cdr:x>
      <cdr:y>0.06155</cdr:y>
    </cdr:from>
    <cdr:to>
      <cdr:x>0.16667</cdr:x>
      <cdr:y>0.1405</cdr:y>
    </cdr:to>
    <cdr:sp macro="" textlink="">
      <cdr:nvSpPr>
        <cdr:cNvPr id="41" name="Прямоугольник 40"/>
        <cdr:cNvSpPr/>
      </cdr:nvSpPr>
      <cdr:spPr>
        <a:xfrm xmlns:a="http://schemas.openxmlformats.org/drawingml/2006/main">
          <a:off x="0" y="345728"/>
          <a:ext cx="1470108" cy="44343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900" b="1" dirty="0" smtClean="0">
              <a:solidFill>
                <a:schemeClr val="tx1"/>
              </a:solidFill>
            </a:rPr>
            <a:t>Дорожное хозяйство 7,1 %</a:t>
          </a:r>
          <a:endParaRPr lang="ru-RU" sz="900" b="1" dirty="0">
            <a:noFill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0.75676</cdr:x>
      <cdr:y>0.43999</cdr:y>
    </cdr:from>
    <cdr:to>
      <cdr:x>0.8919</cdr:x>
      <cdr:y>0.57042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032448" y="792063"/>
          <a:ext cx="720106" cy="23480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19 573,1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0.51351</cdr:x>
      <cdr:y>0.31999</cdr:y>
    </cdr:from>
    <cdr:to>
      <cdr:x>0.64864</cdr:x>
      <cdr:y>0.45042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736304" y="576039"/>
          <a:ext cx="720053" cy="23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27 242,2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0.27027</cdr:x>
      <cdr:y>0.19999</cdr:y>
    </cdr:from>
    <cdr:to>
      <cdr:x>0.40134</cdr:x>
      <cdr:y>0.33043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440160" y="360015"/>
          <a:ext cx="698418" cy="2348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000" dirty="0" smtClean="0"/>
            <a:t>45</a:t>
          </a:r>
          <a:r>
            <a:rPr lang="ru-RU" sz="1000" dirty="0" smtClean="0"/>
            <a:t> </a:t>
          </a:r>
          <a:r>
            <a:rPr lang="en-US" sz="1000" dirty="0" smtClean="0"/>
            <a:t>905</a:t>
          </a:r>
          <a:r>
            <a:rPr lang="ru-RU" sz="1000" dirty="0" smtClean="0"/>
            <a:t>,</a:t>
          </a:r>
          <a:r>
            <a:rPr lang="en-US" sz="1000" dirty="0" smtClean="0"/>
            <a:t>8</a:t>
          </a:r>
          <a:endParaRPr lang="ru-RU" sz="10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0.7973</cdr:x>
      <cdr:y>0.21875</cdr:y>
    </cdr:from>
    <cdr:to>
      <cdr:x>0.93244</cdr:x>
      <cdr:y>0.3125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248472" y="504056"/>
          <a:ext cx="720106" cy="21602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4</a:t>
          </a:r>
          <a:r>
            <a:rPr lang="ru-RU" sz="1000" dirty="0" smtClean="0"/>
            <a:t>0 529,6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0.45946</cdr:x>
      <cdr:y>0.5</cdr:y>
    </cdr:from>
    <cdr:to>
      <cdr:x>0.59459</cdr:x>
      <cdr:y>0.59375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448272" y="1152128"/>
          <a:ext cx="720053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11 286,5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0.24324</cdr:x>
      <cdr:y>0.5</cdr:y>
    </cdr:from>
    <cdr:to>
      <cdr:x>0.38782</cdr:x>
      <cdr:y>0.59375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1152128"/>
          <a:ext cx="770408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8 716,6</a:t>
          </a:r>
          <a:endParaRPr lang="ru-RU" sz="1000" dirty="0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0.78312</cdr:x>
      <cdr:y>0.69861</cdr:y>
    </cdr:from>
    <cdr:to>
      <cdr:x>0.87914</cdr:x>
      <cdr:y>0.76065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8712" y="2880320"/>
          <a:ext cx="785786" cy="25578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189 330,6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0.59834</cdr:x>
      <cdr:y>0.69861</cdr:y>
    </cdr:from>
    <cdr:to>
      <cdr:x>0.6942</cdr:x>
      <cdr:y>0.7702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96544" y="2880320"/>
          <a:ext cx="784477" cy="29515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212 149,5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0.41356</cdr:x>
      <cdr:y>0.69861</cdr:y>
    </cdr:from>
    <cdr:to>
      <cdr:x>0.51035</cdr:x>
      <cdr:y>0.7613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384376" y="2880320"/>
          <a:ext cx="792088" cy="2584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164 673,8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0.22878</cdr:x>
      <cdr:y>0.22705</cdr:y>
    </cdr:from>
    <cdr:to>
      <cdr:x>0.33437</cdr:x>
      <cdr:y>0.29986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872208" y="936104"/>
          <a:ext cx="864103" cy="30018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599 541,3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0.80952</cdr:x>
      <cdr:y>0.14006</cdr:y>
    </cdr:from>
    <cdr:to>
      <cdr:x>0.92125</cdr:x>
      <cdr:y>0.19364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6624736" y="648072"/>
          <a:ext cx="914349" cy="24791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err="1" smtClean="0">
              <a:solidFill>
                <a:schemeClr val="tx1"/>
              </a:solidFill>
            </a:rPr>
            <a:t>Тыс.руб</a:t>
          </a:r>
          <a:r>
            <a:rPr lang="ru-RU" sz="1000" b="1" dirty="0" smtClean="0">
              <a:solidFill>
                <a:schemeClr val="tx1"/>
              </a:solidFill>
            </a:rPr>
            <a:t>.</a:t>
          </a:r>
          <a:endParaRPr lang="ru-RU" sz="1000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0.81081</cdr:x>
      <cdr:y>0.07317</cdr:y>
    </cdr:from>
    <cdr:to>
      <cdr:x>0.94268</cdr:x>
      <cdr:y>0.17073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20480" y="216024"/>
          <a:ext cx="702681" cy="2880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28 500,0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0.62162</cdr:x>
      <cdr:y>0.07317</cdr:y>
    </cdr:from>
    <cdr:to>
      <cdr:x>0.76813</cdr:x>
      <cdr:y>0.17073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312368" y="216024"/>
          <a:ext cx="780692" cy="2880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28 500,0</a:t>
          </a:r>
        </a:p>
        <a:p xmlns:a="http://schemas.openxmlformats.org/drawingml/2006/main">
          <a:endParaRPr lang="ru-RU" sz="1000" dirty="0"/>
        </a:p>
      </cdr:txBody>
    </cdr:sp>
  </cdr:relSizeAnchor>
  <cdr:relSizeAnchor xmlns:cdr="http://schemas.openxmlformats.org/drawingml/2006/chartDrawing">
    <cdr:from>
      <cdr:x>0.4249</cdr:x>
      <cdr:y>0.07317</cdr:y>
    </cdr:from>
    <cdr:to>
      <cdr:x>0.57142</cdr:x>
      <cdr:y>0.14635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2088232" y="216024"/>
          <a:ext cx="720086" cy="2160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/>
            <a:t>2</a:t>
          </a:r>
          <a:r>
            <a:rPr lang="ru-RU" sz="1000" dirty="0" smtClean="0"/>
            <a:t>8 500,0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0.24324</cdr:x>
      <cdr:y>0.29268</cdr:y>
    </cdr:from>
    <cdr:to>
      <cdr:x>0.38782</cdr:x>
      <cdr:y>0.36585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96144" y="864096"/>
          <a:ext cx="770408" cy="21602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18 060,9</a:t>
          </a:r>
          <a:endParaRPr lang="ru-RU" sz="1000" dirty="0"/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0.83516</cdr:x>
      <cdr:y>0.05405</cdr:y>
    </cdr:from>
    <cdr:to>
      <cdr:x>0.93772</cdr:x>
      <cdr:y>0.16305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104456" y="144016"/>
          <a:ext cx="504040" cy="2904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0.64468</cdr:x>
      <cdr:y>0.05405</cdr:y>
    </cdr:from>
    <cdr:to>
      <cdr:x>0.74724</cdr:x>
      <cdr:y>0.16305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68352" y="144016"/>
          <a:ext cx="504040" cy="290408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0.24908</cdr:x>
      <cdr:y>0.05405</cdr:y>
    </cdr:from>
    <cdr:to>
      <cdr:x>0.38421</cdr:x>
      <cdr:y>0.13514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224136" y="144016"/>
          <a:ext cx="664109" cy="216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  <cdr:relSizeAnchor xmlns:cdr="http://schemas.openxmlformats.org/drawingml/2006/chartDrawing">
    <cdr:from>
      <cdr:x>0.45421</cdr:x>
      <cdr:y>0.05405</cdr:y>
    </cdr:from>
    <cdr:to>
      <cdr:x>0.55677</cdr:x>
      <cdr:y>0.16216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2232248" y="144016"/>
          <a:ext cx="504056" cy="2880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000" dirty="0" smtClean="0"/>
            <a:t>750,0</a:t>
          </a:r>
          <a:endParaRPr lang="ru-RU" sz="10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708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913ED-6120-4929-B1B8-9AD3C6561893}" type="datetimeFigureOut">
              <a:rPr lang="ru-RU"/>
              <a:pPr>
                <a:defRPr/>
              </a:pPr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A3DEA-A5EE-40B8-B969-4AEBA51CC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014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18.03.2024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Layout" Target="../diagrams/layout7.xml"/><Relationship Id="rId7" Type="http://schemas.openxmlformats.org/officeDocument/2006/relationships/image" Target="../media/image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Data" Target="../diagrams/data6.xml"/><Relationship Id="rId18" Type="http://schemas.openxmlformats.org/officeDocument/2006/relationships/image" Target="../media/image7.png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2.jpeg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985792"/>
            <a:ext cx="8183880" cy="18722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Бюджет на 2024 год и на плановый период 2025</a:t>
            </a:r>
            <a:r>
              <a:rPr lang="en-US" sz="2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5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и 2026 годов</a:t>
            </a: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(Решение Думы </a:t>
            </a:r>
            <a:r>
              <a:rPr lang="ru-RU" sz="16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Усть-Кутского</a:t>
            </a: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муниципального образования </a:t>
            </a:r>
            <a:b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(городского поселения) от </a:t>
            </a:r>
            <a:r>
              <a:rPr lang="en-US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0.12.2023г. № 81/15)</a:t>
            </a:r>
            <a:br>
              <a:rPr lang="ru-RU" sz="16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sz="1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 </a:t>
            </a:r>
            <a:endParaRPr lang="ru-RU" sz="2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512168" cy="14465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267744" y="476672"/>
            <a:ext cx="64807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>
                <a:solidFill>
                  <a:srgbClr val="00B050"/>
                </a:solidFill>
              </a:rPr>
              <a:t>Муниципальное образование </a:t>
            </a:r>
            <a:r>
              <a:rPr lang="ru-RU" sz="2800" b="1" i="1" u="sng" dirty="0" smtClean="0">
                <a:solidFill>
                  <a:srgbClr val="00B050"/>
                </a:solidFill>
              </a:rPr>
              <a:t>«город Усть-Кут»</a:t>
            </a:r>
          </a:p>
        </p:txBody>
      </p:sp>
      <p:pic>
        <p:nvPicPr>
          <p:cNvPr id="1029" name="Picture 5" descr="https://priazovstep.ru/wp-content/uploads/2021/08/bjudzhe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60848"/>
            <a:ext cx="590465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85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2195736" y="1146448"/>
            <a:ext cx="6336704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Основные характеристики бюджета Усть-Кутского муниципального образования (городского поселения) на 2023 год, на 2024 год и на плановый период 2025 и 2026 годов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2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sp>
        <p:nvSpPr>
          <p:cNvPr id="14" name="Заголовок 8"/>
          <p:cNvSpPr txBox="1">
            <a:spLocks/>
          </p:cNvSpPr>
          <p:nvPr/>
        </p:nvSpPr>
        <p:spPr>
          <a:xfrm>
            <a:off x="7452320" y="1844824"/>
            <a:ext cx="1152128" cy="360040"/>
          </a:xfrm>
          <a:prstGeom prst="rect">
            <a:avLst/>
          </a:prstGeom>
        </p:spPr>
        <p:txBody>
          <a:bodyPr vert="horz" anchor="b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тыс. руб.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>
                <a:outerShdw blurRad="53975" dist="22860" dir="5400000" algn="tl" rotWithShape="0">
                  <a:srgbClr val="000000">
                    <a:alpha val="5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22760126"/>
              </p:ext>
            </p:extLst>
          </p:nvPr>
        </p:nvGraphicFramePr>
        <p:xfrm>
          <a:off x="395536" y="2204864"/>
          <a:ext cx="8352929" cy="4507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2977"/>
                <a:gridCol w="1502325"/>
                <a:gridCol w="1502325"/>
                <a:gridCol w="1712651"/>
                <a:gridCol w="1712651"/>
              </a:tblGrid>
              <a:tr h="134989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Показатель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2023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2024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2025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Плановые бюджетные назначения на 2026</a:t>
                      </a:r>
                      <a:r>
                        <a:rPr lang="ru-RU" sz="1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год</a:t>
                      </a:r>
                      <a:endParaRPr lang="ru-RU" sz="14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882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I.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Доходы,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всего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2 312 368,5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2 443 322,3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1 241 818,9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1 239 517,7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134989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Безвозмездные поступления (дотации, субсидии, субвенции, иные МБТ, прочие)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1 765 648,2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1 843 830,0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rgbClr val="0070C0"/>
                          </a:solidFill>
                        </a:rPr>
                        <a:t>605 163,1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 565 151,0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882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II.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 Расходы, всего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2 554 398,3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2 502 617,3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1 281 409,3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1 259 104,0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88232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rgbClr val="0070C0"/>
                          </a:solidFill>
                        </a:rPr>
                        <a:t>III.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 Дефицит (-),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Профицит(+)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- 242 029,8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- 59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295</a:t>
                      </a:r>
                      <a:r>
                        <a:rPr lang="en-US" sz="1400" dirty="0" smtClean="0">
                          <a:solidFill>
                            <a:srgbClr val="0070C0"/>
                          </a:solidFill>
                        </a:rPr>
                        <a:t>,</a:t>
                      </a: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- 39 590,4</a:t>
                      </a:r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ru-RU" sz="1400" dirty="0" smtClean="0">
                          <a:solidFill>
                            <a:srgbClr val="0070C0"/>
                          </a:solidFill>
                        </a:rPr>
                        <a:t>- 19 586,3</a:t>
                      </a:r>
                    </a:p>
                  </a:txBody>
                  <a:tcPr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9589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474267652"/>
              </p:ext>
            </p:extLst>
          </p:nvPr>
        </p:nvGraphicFramePr>
        <p:xfrm>
          <a:off x="0" y="1052737"/>
          <a:ext cx="3851920" cy="53567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79512" y="836712"/>
            <a:ext cx="8856663" cy="7198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0" hangingPunct="0">
              <a:defRPr/>
            </a:pPr>
            <a:endParaRPr lang="ru-RU" sz="1400" dirty="0">
              <a:ln w="0">
                <a:noFill/>
              </a:ln>
              <a:solidFill>
                <a:schemeClr val="tx1"/>
              </a:solidFill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619672" y="332656"/>
            <a:ext cx="7128792" cy="9694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</a:t>
            </a:r>
            <a:r>
              <a:rPr lang="en-US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Усть-Кутского муниципального образования (городского поселения) на 2023 год, на 2024 год и на плановый период 2025 и 2026 годов</a:t>
            </a:r>
            <a:endParaRPr lang="ru-RU" sz="18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1668775"/>
              </p:ext>
            </p:extLst>
          </p:nvPr>
        </p:nvGraphicFramePr>
        <p:xfrm>
          <a:off x="1979712" y="1268760"/>
          <a:ext cx="6624736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9" name="Заголовок 1"/>
          <p:cNvSpPr txBox="1">
            <a:spLocks/>
          </p:cNvSpPr>
          <p:nvPr/>
        </p:nvSpPr>
        <p:spPr>
          <a:xfrm>
            <a:off x="251520" y="1628800"/>
            <a:ext cx="2006579" cy="506512"/>
          </a:xfrm>
          <a:prstGeom prst="rect">
            <a:avLst/>
          </a:prstGeom>
          <a:noFill/>
          <a:ln w="38100">
            <a:noFill/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2024 год</a:t>
            </a:r>
            <a:endParaRPr lang="ru-RU" sz="18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80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657003" cy="1700808"/>
          </a:xfrm>
          <a:prstGeom prst="rect">
            <a:avLst/>
          </a:prstGeom>
          <a:noFill/>
        </p:spPr>
      </p:pic>
      <p:graphicFrame>
        <p:nvGraphicFramePr>
          <p:cNvPr id="18" name="Схема 17"/>
          <p:cNvGraphicFramePr/>
          <p:nvPr>
            <p:extLst>
              <p:ext uri="{D42A27DB-BD31-4B8C-83A1-F6EECF244321}">
                <p14:modId xmlns:p14="http://schemas.microsoft.com/office/powerpoint/2010/main" val="1173483395"/>
              </p:ext>
            </p:extLst>
          </p:nvPr>
        </p:nvGraphicFramePr>
        <p:xfrm>
          <a:off x="199338" y="127950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2124547" y="476672"/>
            <a:ext cx="6269930" cy="461336"/>
          </a:xfrm>
          <a:prstGeom prst="rect">
            <a:avLst/>
          </a:prstGeom>
          <a:noFill/>
          <a:ln w="38100">
            <a:noFill/>
          </a:ln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РАЗДЕЛЫ КЛАССИФИКАЦИИ РАСХОДОВ БЮДЖЕТА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215564" y="1196770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0100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84168" y="1344436"/>
            <a:ext cx="2016224" cy="92231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948264" y="3573016"/>
            <a:ext cx="1944216" cy="6212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0500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67544" y="2349191"/>
            <a:ext cx="1908212" cy="672978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1300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Обслуживание государственного  </a:t>
            </a:r>
            <a:r>
              <a:rPr lang="en-US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(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муниципального</a:t>
            </a:r>
            <a:r>
              <a:rPr lang="en-US" sz="1400" smtClean="0">
                <a:latin typeface="Arial Narrow" panose="020B0606020202030204" pitchFamily="34" charset="0"/>
                <a:cs typeface="Times New Roman" panose="02020603050405020304" pitchFamily="18" charset="0"/>
              </a:rPr>
              <a:t>)</a:t>
            </a:r>
            <a:r>
              <a:rPr lang="ru-RU" sz="140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долга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2627784" y="6141371"/>
            <a:ext cx="2500452" cy="36004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0800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Культура, кинематография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274110" y="6129489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0700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59532" y="5565309"/>
            <a:ext cx="2016224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40000"/>
                <a:lumOff val="60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1000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6948264" y="2595810"/>
            <a:ext cx="1800200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0400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329469" y="4135664"/>
            <a:ext cx="1908212" cy="576064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1200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Средства массовой информации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48264" y="4775980"/>
            <a:ext cx="1656184" cy="432048"/>
          </a:xfrm>
          <a:prstGeom prst="rect">
            <a:avLst/>
          </a:prstGeom>
          <a:ln>
            <a:solidFill>
              <a:srgbClr val="00D25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0600</a:t>
            </a:r>
            <a:r>
              <a:rPr lang="ru-RU" sz="14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 Охрана окружающей среды</a:t>
            </a:r>
            <a:endParaRPr lang="ru-RU" sz="1400" dirty="0">
              <a:solidFill>
                <a:srgbClr val="F286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1908490">
            <a:off x="5850377" y="4688644"/>
            <a:ext cx="291973" cy="38884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https://static.tildacdn.com/tild3131-3537-4131-a137-623264353661/_Earth_PNG_Clipart-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805239"/>
            <a:ext cx="734644" cy="639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8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939" cy="110951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856984" cy="100811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         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Основные параметры бюджета 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Усть-Кутского муниципального образования</a:t>
            </a:r>
            <a:b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6">
                    <a:lumMod val="50000"/>
                  </a:schemeClr>
                </a:solidFill>
              </a:rPr>
              <a:t> (городского поселения) на 2024 год</a:t>
            </a:r>
            <a:endParaRPr lang="ru-RU" sz="18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292080" y="1772816"/>
            <a:ext cx="3024336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971599" y="3789040"/>
            <a:ext cx="2952327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969220" y="2744924"/>
            <a:ext cx="2954705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971599" y="1736812"/>
            <a:ext cx="2952327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580112" y="3789040"/>
            <a:ext cx="2736304" cy="79208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8510" y="2780928"/>
            <a:ext cx="2011304" cy="8640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5589240"/>
            <a:ext cx="2736304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71600" y="4694261"/>
            <a:ext cx="2952326" cy="77167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619672" y="1412776"/>
            <a:ext cx="201622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Доходы бюджета – 2 443 322,3 </a:t>
            </a:r>
            <a:r>
              <a:rPr lang="ru-RU" sz="1200" b="1" dirty="0" err="1" smtClean="0">
                <a:solidFill>
                  <a:schemeClr val="accent4">
                    <a:lumMod val="75000"/>
                  </a:schemeClr>
                </a:solidFill>
              </a:rPr>
              <a:t>тыс.руб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553025" y="1380195"/>
            <a:ext cx="2729036" cy="3726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Расходы бюджета – </a:t>
            </a:r>
          </a:p>
          <a:p>
            <a:pPr algn="ctr"/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2 502 617,3 </a:t>
            </a:r>
            <a:r>
              <a:rPr lang="ru-RU" sz="1200" b="1" dirty="0" err="1" smtClean="0">
                <a:solidFill>
                  <a:schemeClr val="accent4">
                    <a:lumMod val="75000"/>
                  </a:schemeClr>
                </a:solidFill>
              </a:rPr>
              <a:t>тыс.руб</a:t>
            </a:r>
            <a:r>
              <a:rPr lang="ru-RU" sz="1200" b="1" dirty="0" smtClean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ru-RU" sz="1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221" y="275959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Рисунок 2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89040"/>
            <a:ext cx="936104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5289" y="1736812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Рисунок 2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79" y="1772816"/>
            <a:ext cx="93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Рисунок 2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92080" y="2780928"/>
            <a:ext cx="100576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2080" y="3789040"/>
            <a:ext cx="10081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Прямоугольник 31"/>
          <p:cNvSpPr/>
          <p:nvPr/>
        </p:nvSpPr>
        <p:spPr>
          <a:xfrm>
            <a:off x="6300192" y="4725144"/>
            <a:ext cx="2008956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008012" y="5563268"/>
            <a:ext cx="2915915" cy="72008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>
              <a:solidFill>
                <a:prstClr val="white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Рисунок 26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4725144"/>
            <a:ext cx="93610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Рисунок 33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977133" y="5565204"/>
            <a:ext cx="936104" cy="72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Рисунок 34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325338" y="5600254"/>
            <a:ext cx="1008112" cy="720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92079" y="4725144"/>
            <a:ext cx="1027097" cy="74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Прямоугольник 36"/>
          <p:cNvSpPr/>
          <p:nvPr/>
        </p:nvSpPr>
        <p:spPr>
          <a:xfrm>
            <a:off x="1952749" y="1752836"/>
            <a:ext cx="1971177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Налог на доходы физических лиц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461 782,3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6319176" y="1808820"/>
            <a:ext cx="198997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Дорожное хозяйство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176 455,1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1907704" y="2780928"/>
            <a:ext cx="2016222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Налог на имущество физических лиц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9 036,0 тыс. руб.</a:t>
            </a: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907704" y="3789040"/>
            <a:ext cx="1872208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Земельный налог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40 618,1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907703" y="4725143"/>
            <a:ext cx="2016223" cy="740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Акцизы на нефтепродукты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17 912,5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916745" y="5551809"/>
            <a:ext cx="2007181" cy="7685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Иные доходы и безвозмездные поступления 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1 913 973,4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6341574" y="2852936"/>
            <a:ext cx="1967574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Социальная политика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3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82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709,9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6319176" y="3789040"/>
            <a:ext cx="199724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Жилищно-коммунальное хозяйство</a:t>
            </a: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1 627 663,7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319176" y="4725144"/>
            <a:ext cx="19972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Культура</a:t>
            </a: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68 488,5 тыс. руб.</a:t>
            </a:r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319176" y="5589240"/>
            <a:ext cx="1997240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Другие сферы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47</a:t>
            </a:r>
            <a:r>
              <a:rPr lang="en-US" sz="11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chemeClr val="accent4">
                    <a:lumMod val="75000"/>
                  </a:schemeClr>
                </a:solidFill>
              </a:rPr>
              <a:t>300,1 тыс. руб.</a:t>
            </a: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endParaRPr lang="ru-RU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5" y="476672"/>
            <a:ext cx="1008111" cy="103476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547664" y="476672"/>
            <a:ext cx="4188647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556792"/>
            <a:ext cx="5472608" cy="8309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(безвозмездные поступления) – это средства одного бюджета бюджетной системы РФ, перечисляемые другому бюджету бюджетной системы РФ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9654752"/>
              </p:ext>
            </p:extLst>
          </p:nvPr>
        </p:nvGraphicFramePr>
        <p:xfrm>
          <a:off x="539552" y="2708920"/>
          <a:ext cx="7848872" cy="3131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6290"/>
                <a:gridCol w="2553899"/>
                <a:gridCol w="2678683"/>
              </a:tblGrid>
              <a:tr h="9951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Dotatio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дар, пожертвование)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 «</a:t>
                      </a:r>
                      <a:r>
                        <a:rPr lang="en-US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Subvenire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приходить на помощь)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 лат.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</a:t>
                      </a:r>
                      <a:r>
                        <a:rPr lang="en-US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Subsidium</a:t>
                      </a:r>
                      <a:r>
                        <a:rPr lang="ru-RU" sz="14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– поддержка)</a:t>
                      </a: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78577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 без определения конкретной цели их использования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финансирование «переданных» другим публично-правовым образованиям полномочий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Предоставляются на условиях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долевого софинансирования расходов других бюджетов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785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даете ребенку «карманные деньги».</a:t>
                      </a:r>
                    </a:p>
                    <a:p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 даете ребенку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деньги и посылаете его в магазин купить продукты (по списку)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«добавляете» денег для того, чтобы ваш ребенок купил себе новый телефон (а остальные он накопил сам)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199" y="476672"/>
            <a:ext cx="2160241" cy="2145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273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5"/>
          <p:cNvSpPr>
            <a:spLocks noGrp="1"/>
          </p:cNvSpPr>
          <p:nvPr>
            <p:ph idx="1"/>
          </p:nvPr>
        </p:nvSpPr>
        <p:spPr>
          <a:xfrm>
            <a:off x="539552" y="385428"/>
            <a:ext cx="7960352" cy="10079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безвозмездных поступлений </a:t>
            </a:r>
            <a:r>
              <a:rPr lang="ru-RU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бюджете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Усть-Кутского муниципального образования (городского поселения) в 2023-2026 годах</a:t>
            </a:r>
            <a:endParaRPr lang="en-US" sz="18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(тыс.руб.)</a:t>
            </a:r>
            <a:endParaRPr lang="ru-RU" sz="1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3904957"/>
              </p:ext>
            </p:extLst>
          </p:nvPr>
        </p:nvGraphicFramePr>
        <p:xfrm>
          <a:off x="683568" y="1412777"/>
          <a:ext cx="7920881" cy="241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53993"/>
                <a:gridCol w="1416722"/>
                <a:gridCol w="1416722"/>
                <a:gridCol w="1416722"/>
                <a:gridCol w="1416722"/>
              </a:tblGrid>
              <a:tr h="4855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Уточн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 план на 01.1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2023 год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Прогноз                2024 год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               2025</a:t>
                      </a:r>
                      <a:r>
                        <a:rPr lang="ru-RU" sz="14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Прогноз                 2026 год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42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Дотации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712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015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73 </a:t>
                      </a: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74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8,8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74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Субсидии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1 481 493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1 778 361,6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536 392,0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490 646,7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276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Субвенции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746,4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755,5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251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Иные МБТ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210 016,7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4971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Возврат остатков субсидий, субвенций и иных МБТ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- 5 706,7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0,0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09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безвозмездных поступлений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1 7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65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648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1 843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830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605 1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3,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565 </a:t>
                      </a:r>
                      <a:r>
                        <a:rPr lang="en-US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151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,0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128199181"/>
              </p:ext>
            </p:extLst>
          </p:nvPr>
        </p:nvGraphicFramePr>
        <p:xfrm>
          <a:off x="395536" y="3933056"/>
          <a:ext cx="820891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53852"/>
            <a:ext cx="6984776" cy="720080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>
                <a:solidFill>
                  <a:schemeClr val="tx2"/>
                </a:solidFill>
              </a:rPr>
              <a:t>Планируемые расходы </a:t>
            </a:r>
            <a:r>
              <a:rPr lang="ru-RU" sz="1800" b="0" dirty="0" err="1" smtClean="0">
                <a:solidFill>
                  <a:schemeClr val="tx2"/>
                </a:solidFill>
              </a:rPr>
              <a:t>Усть-Кутского</a:t>
            </a:r>
            <a:r>
              <a:rPr lang="ru-RU" sz="1800" b="0" dirty="0" smtClean="0">
                <a:solidFill>
                  <a:schemeClr val="tx2"/>
                </a:solidFill>
              </a:rPr>
              <a:t> муниципального образования (городского поселения) в 2023-2026 годах</a:t>
            </a:r>
            <a:endParaRPr lang="ru-RU" sz="1800" b="0" dirty="0">
              <a:solidFill>
                <a:schemeClr val="tx2"/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037911114"/>
              </p:ext>
            </p:extLst>
          </p:nvPr>
        </p:nvGraphicFramePr>
        <p:xfrm>
          <a:off x="821206" y="1435944"/>
          <a:ext cx="7632848" cy="5007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5" y="476672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24328" y="1124744"/>
            <a:ext cx="929726" cy="307777"/>
          </a:xfrm>
          <a:prstGeom prst="rect">
            <a:avLst/>
          </a:prstGeom>
          <a:noFill/>
          <a:ln w="6350">
            <a:noFill/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тыс.руб.</a:t>
            </a:r>
            <a:endParaRPr lang="ru-RU" sz="1400" b="1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67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7" y="332656"/>
            <a:ext cx="7608437" cy="52447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Структура расходов Усть-Кутского муниципального образования (городского поселения) на 2024 год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776451393"/>
              </p:ext>
            </p:extLst>
          </p:nvPr>
        </p:nvGraphicFramePr>
        <p:xfrm>
          <a:off x="0" y="1067048"/>
          <a:ext cx="8820473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91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08520" y="-31759"/>
            <a:ext cx="925252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Усть-Кутского муниципального образования (городского поселения) на 2024 год и плановый период 2025 и 2026 годов (с финансовым обеспечением)                                                 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407184"/>
              </p:ext>
            </p:extLst>
          </p:nvPr>
        </p:nvGraphicFramePr>
        <p:xfrm>
          <a:off x="-93341" y="764704"/>
          <a:ext cx="9252521" cy="58780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048"/>
                <a:gridCol w="6840533"/>
                <a:gridCol w="720307"/>
                <a:gridCol w="648072"/>
                <a:gridCol w="611561"/>
              </a:tblGrid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2025 год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«Эффективное управление муниципальным имуществом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на период 2020-2025 </a:t>
                      </a:r>
                      <a:r>
                        <a:rPr lang="ru-RU" sz="900" baseline="0" dirty="0" err="1" smtClean="0">
                          <a:latin typeface="Arial Narrow" panose="020B0606020202030204" pitchFamily="34" charset="0"/>
                        </a:rPr>
                        <a:t>г.г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.  на территории Усть-Кутского муниципального образования (городского поселения)»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27 242,2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19 57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baseline="0" dirty="0" err="1" smtClean="0">
                          <a:latin typeface="Arial Narrow" panose="020B0606020202030204" pitchFamily="34" charset="0"/>
                        </a:rPr>
                        <a:t>г.г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11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286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 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529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-202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г.г.»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164 673,8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212 149,5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189 330,6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«Развитие автомобильного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пассажирского транспорта общего пользования на территории Усть-Кутского муниципального образования (городского поселения) на 20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22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-202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28 500,0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28 500,0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28 500,0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42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«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поселения) на 2022-2026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750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750,0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«Профилактика экстремизма и терроризма на территории муниципального образования «город Усть-Кут» на  2020-2024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35,7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«Обеспечение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первичных мер пожарной безопасности на территории Усть-Кутского муниципального образования (городского поселения) на 2022-202</a:t>
                      </a:r>
                      <a:r>
                        <a:rPr lang="en-US" sz="900" baseline="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567,5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590,2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613,8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4818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8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«Модернизация объектов коммунальной инфраструктуры Усть-Кутского муниципального образования (городского поселения) на 2017-2025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1 279 491,5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3 000,0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«Благоустройство и обеспечение экологической безопасности на территории муниципального образования «город Усть-Кут» на 2022-2026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59 126,7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92 633,2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8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 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17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«Энергосбережение и повышение энергетической эффективности в муниципальном образовании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«город Усть-Кут» на 2021-2025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96 323,6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34 999,4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«Формирование  современной городской среды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 на 2018-2025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43 069,9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6423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12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«Переселение граждан из жилых помещений,</a:t>
                      </a:r>
                      <a:r>
                        <a:rPr lang="ru-RU" sz="900" baseline="0" dirty="0" smtClean="0">
                          <a:latin typeface="Arial Narrow" panose="020B0606020202030204" pitchFamily="34" charset="0"/>
                        </a:rPr>
                        <a:t>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2024-2030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453 553,7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493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577,6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6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9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,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«Молодежная политика. Приоритеты, перспективы развития на 2020-2024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1 5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14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Усть-Кутского муниципального образования (городского поселения) «Молодым семьям города Усть-Кута – доступное жилье» на 2020-202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годы»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4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5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en-US" sz="900" dirty="0" smtClean="0">
                          <a:latin typeface="Arial Narrow" panose="020B0606020202030204" pitchFamily="34" charset="0"/>
                        </a:rPr>
                        <a:t>0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15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b="0" baseline="0" dirty="0" smtClean="0">
                          <a:latin typeface="Arial Narrow" panose="020B0606020202030204" pitchFamily="34" charset="0"/>
                        </a:rPr>
                        <a:t>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2020-2024 годы»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7</a:t>
                      </a:r>
                      <a:r>
                        <a:rPr lang="en-US" sz="900" b="0" dirty="0" smtClean="0">
                          <a:latin typeface="Arial Narrow" panose="020B0606020202030204" pitchFamily="34" charset="0"/>
                        </a:rPr>
                        <a:t>60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16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 </a:t>
                      </a:r>
                      <a:r>
                        <a:rPr lang="ru-RU" sz="900" b="0" dirty="0" err="1" smtClean="0">
                          <a:latin typeface="Arial Narrow" panose="020B0606020202030204" pitchFamily="34" charset="0"/>
                        </a:rPr>
                        <a:t>Усть-Кутского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 муниципального образования (городского поселения) "Поддержка территориального общественного самоуправления на территории </a:t>
                      </a:r>
                      <a:r>
                        <a:rPr lang="ru-RU" sz="900" b="0" dirty="0" err="1" smtClean="0">
                          <a:latin typeface="Arial Narrow" panose="020B0606020202030204" pitchFamily="34" charset="0"/>
                        </a:rPr>
                        <a:t>Усть-Кутского</a:t>
                      </a:r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 муниципального образования (городского поселения) на 2023-2027 годы"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500,0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324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900" b="1" baseline="0" dirty="0" smtClean="0">
                          <a:latin typeface="Arial Narrow" panose="020B0606020202030204" pitchFamily="34" charset="0"/>
                        </a:rPr>
                        <a:t> :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2 171 881,1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 931 802,6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761 634,0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956376" y="525722"/>
            <a:ext cx="720080" cy="213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800" b="1" dirty="0" smtClean="0">
                <a:solidFill>
                  <a:schemeClr val="tx1"/>
                </a:solidFill>
              </a:rPr>
              <a:t>.</a:t>
            </a:r>
            <a:endParaRPr lang="ru-RU" sz="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" y="21514"/>
            <a:ext cx="91440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программы Усть-Кутского муниципального образования (городского поселения) </a:t>
            </a:r>
          </a:p>
          <a:p>
            <a:pPr algn="ct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2024 год и плановый период 2025 и 2026 годов (без финансового обеспечения)                                                  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3885899"/>
              </p:ext>
            </p:extLst>
          </p:nvPr>
        </p:nvGraphicFramePr>
        <p:xfrm>
          <a:off x="166488" y="783113"/>
          <a:ext cx="8879855" cy="238372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32048"/>
                <a:gridCol w="5927527"/>
                <a:gridCol w="864096"/>
                <a:gridCol w="864096"/>
                <a:gridCol w="792088"/>
              </a:tblGrid>
              <a:tr h="225647"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N</a:t>
                      </a:r>
                      <a:r>
                        <a:rPr lang="en-US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ru-RU" sz="900" b="1" baseline="0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п/п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Наименование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2024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</a:rPr>
                        <a:t>2025 год</a:t>
                      </a:r>
                      <a:endParaRPr lang="ru-RU" sz="900" b="1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17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МП "Формирование доступной среды жизнедеятельности для инвалидов и других маломобильных групп населения в городе Усть-Куте на 2013-2030гг."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0" dirty="0" smtClean="0"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b="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err="1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МП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«Развитие водохозяйственного комплекса на территории Усть-Кутского муниципального образования (городского поселения)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на 2021-2024 годы»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19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«Программа комплексного развития системы транспортной инфраструктуры муниципального образования «город Усть-Кут» на 2020-2030 </a:t>
                      </a:r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г.г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20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«Программа комплексного развития  системы социальной инфраструктуры муниципального образования «город Усть-Кут» на 2020-2030 </a:t>
                      </a:r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г.г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103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21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МП «Программа комплексного развития системы коммунальной инфраструктуры муниципального образования «город Усть-Кут» на 2020-2030 </a:t>
                      </a:r>
                      <a:r>
                        <a:rPr lang="ru-RU" sz="900" dirty="0" err="1" smtClean="0">
                          <a:latin typeface="Arial Narrow" panose="020B0606020202030204" pitchFamily="34" charset="0"/>
                        </a:rPr>
                        <a:t>г.г</a:t>
                      </a:r>
                      <a:r>
                        <a:rPr lang="ru-RU" sz="900" dirty="0" smtClean="0">
                          <a:latin typeface="Arial Narrow" panose="020B0606020202030204" pitchFamily="34" charset="0"/>
                        </a:rPr>
                        <a:t>.»</a:t>
                      </a:r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0,0</a:t>
                      </a:r>
                      <a:endParaRPr lang="ru-RU" sz="9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26324">
                <a:tc>
                  <a:txBody>
                    <a:bodyPr/>
                    <a:lstStyle/>
                    <a:p>
                      <a:pPr algn="ctr"/>
                      <a:endParaRPr lang="ru-RU" sz="9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ВСЕГО</a:t>
                      </a:r>
                      <a:r>
                        <a:rPr lang="ru-RU" sz="900" b="1" baseline="0" dirty="0" smtClean="0">
                          <a:latin typeface="Arial Narrow" panose="020B0606020202030204" pitchFamily="34" charset="0"/>
                        </a:rPr>
                        <a:t> :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2 171 881,1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 931 802,6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 smtClean="0">
                          <a:latin typeface="Arial Narrow" panose="020B0606020202030204" pitchFamily="34" charset="0"/>
                        </a:rPr>
                        <a:t>761 634,0</a:t>
                      </a:r>
                      <a:endParaRPr lang="ru-RU" sz="9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01916" y="544734"/>
            <a:ext cx="720080" cy="213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800" b="1" dirty="0" smtClean="0">
                <a:solidFill>
                  <a:schemeClr val="tx1"/>
                </a:solidFill>
              </a:rPr>
              <a:t>.</a:t>
            </a:r>
            <a:endParaRPr lang="ru-RU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1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1" cy="2376264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</a:t>
            </a:r>
            <a:r>
              <a:rPr lang="ru-RU" sz="2400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такое «Бюджет для </a:t>
            </a: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граждан?»</a:t>
            </a:r>
            <a:b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«Бюджет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граждан» познакомит вас с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положениями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основного финансового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документа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муниципального образования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«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 Усть-Кут» – бюджета города, а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именно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города на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2024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год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и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 плановый период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2025 </a:t>
            </a:r>
            <a:r>
              <a:rPr lang="ru-RU" sz="2000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</a:t>
            </a:r>
            <a:r>
              <a:rPr lang="ru-RU" sz="20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2026 годы.</a:t>
            </a:r>
            <a:endParaRPr lang="ru-RU" sz="2000" dirty="0">
              <a:solidFill>
                <a:srgbClr val="7030A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2708920"/>
            <a:ext cx="8280920" cy="38884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dirty="0" smtClean="0"/>
              <a:t>«Бюджет </a:t>
            </a:r>
            <a:r>
              <a:rPr lang="ru-RU" sz="1800" b="1" dirty="0"/>
              <a:t>для </a:t>
            </a:r>
            <a:r>
              <a:rPr lang="ru-RU" sz="1800" b="1" dirty="0" smtClean="0"/>
              <a:t>граждан»</a:t>
            </a:r>
            <a:r>
              <a:rPr lang="ru-RU" sz="1800" dirty="0"/>
              <a:t> </a:t>
            </a:r>
            <a:r>
              <a:rPr lang="ru-RU" sz="1800" dirty="0" smtClean="0"/>
              <a:t>обеспечивает </a:t>
            </a:r>
            <a:r>
              <a:rPr lang="ru-RU" sz="1800" dirty="0"/>
              <a:t>представление бюджета и отчетов об их исполнении в доступной для граждан форме. </a:t>
            </a:r>
            <a:endParaRPr lang="ru-RU" sz="1800" dirty="0" smtClean="0"/>
          </a:p>
          <a:p>
            <a:pPr marL="0" indent="0" algn="just">
              <a:buNone/>
            </a:pPr>
            <a:r>
              <a:rPr lang="ru-RU" sz="1800" b="1" dirty="0" smtClean="0"/>
              <a:t>«Бюджет </a:t>
            </a:r>
            <a:r>
              <a:rPr lang="ru-RU" sz="1800" b="1" dirty="0"/>
              <a:t>для </a:t>
            </a:r>
            <a:r>
              <a:rPr lang="ru-RU" sz="1800" b="1" dirty="0" smtClean="0"/>
              <a:t>граждан» </a:t>
            </a:r>
            <a:r>
              <a:rPr lang="ru-RU" sz="1800" dirty="0"/>
              <a:t>разрабатывается для ознакомления граждан </a:t>
            </a:r>
            <a:r>
              <a:rPr lang="ru-RU" sz="1800" dirty="0" smtClean="0"/>
              <a:t>Усть-Кутского муниципального образования (городского поселения) с </a:t>
            </a:r>
            <a:r>
              <a:rPr lang="ru-RU" sz="1800" dirty="0"/>
              <a:t>задачами и приоритетными направлениями бюджетной политики, основными условиями формирования и исполнения </a:t>
            </a:r>
            <a:r>
              <a:rPr lang="ru-RU" sz="1800" dirty="0" smtClean="0"/>
              <a:t>бюджета города, </a:t>
            </a:r>
            <a:r>
              <a:rPr lang="ru-RU" sz="1800" dirty="0"/>
              <a:t>источниками доходов </a:t>
            </a:r>
            <a:r>
              <a:rPr lang="ru-RU" sz="1800" dirty="0" smtClean="0"/>
              <a:t>бюджета, </a:t>
            </a:r>
            <a:r>
              <a:rPr lang="ru-RU" sz="1800" dirty="0"/>
              <a:t>обоснованиями бюджетных расходов, планируемыми и достигнутыми результатами использования бюджетных ассигнований, а также </a:t>
            </a:r>
            <a:r>
              <a:rPr lang="ru-RU" sz="1800" dirty="0" smtClean="0"/>
              <a:t>вовлечения жителей города</a:t>
            </a:r>
          </a:p>
          <a:p>
            <a:pPr marL="0" indent="0" algn="just">
              <a:buNone/>
            </a:pPr>
            <a:r>
              <a:rPr lang="ru-RU" sz="1800" dirty="0" smtClean="0"/>
              <a:t>Усть-Кута в обсуждение </a:t>
            </a:r>
            <a:r>
              <a:rPr lang="ru-RU" sz="1800" dirty="0"/>
              <a:t>бюджетных решений.</a:t>
            </a:r>
          </a:p>
        </p:txBody>
      </p:sp>
      <p:pic>
        <p:nvPicPr>
          <p:cNvPr id="5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09" y="341834"/>
            <a:ext cx="1440160" cy="1440160"/>
          </a:xfrm>
          <a:prstGeom prst="rect">
            <a:avLst/>
          </a:prstGeom>
          <a:noFill/>
        </p:spPr>
      </p:pic>
      <p:pic>
        <p:nvPicPr>
          <p:cNvPr id="6" name="Picture 25" descr="18b8088ba1a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5229200"/>
            <a:ext cx="1822449" cy="1366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858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05036"/>
            <a:ext cx="7578887" cy="65771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Эффективное управление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муниципальным имуществом на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период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2020-2025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г.г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. на территории Усть-Кутского муниципального образования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(городского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поселения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)»</a:t>
            </a:r>
            <a:endParaRPr lang="ru-RU" sz="16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7498571"/>
              </p:ext>
            </p:extLst>
          </p:nvPr>
        </p:nvGraphicFramePr>
        <p:xfrm>
          <a:off x="1691680" y="5085209"/>
          <a:ext cx="5328592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58546"/>
              </p:ext>
            </p:extLst>
          </p:nvPr>
        </p:nvGraphicFramePr>
        <p:xfrm>
          <a:off x="395536" y="1017933"/>
          <a:ext cx="8352928" cy="41182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/>
                <a:gridCol w="864096"/>
                <a:gridCol w="960514"/>
                <a:gridCol w="707875"/>
                <a:gridCol w="70787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Содержание муниципального имущества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7 7</a:t>
                      </a:r>
                      <a:r>
                        <a:rPr lang="en-US" sz="800" dirty="0" smtClean="0"/>
                        <a:t>95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 </a:t>
                      </a:r>
                      <a:r>
                        <a:rPr lang="en-US" sz="800" dirty="0" smtClean="0"/>
                        <a:t>9</a:t>
                      </a:r>
                      <a:r>
                        <a:rPr lang="ru-RU" sz="800" dirty="0" smtClean="0"/>
                        <a:t>30,6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 </a:t>
                      </a:r>
                      <a:r>
                        <a:rPr lang="en-US" sz="800" dirty="0" smtClean="0"/>
                        <a:t>9</a:t>
                      </a:r>
                      <a:r>
                        <a:rPr lang="ru-RU" sz="800" dirty="0" smtClean="0"/>
                        <a:t>30,6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4 739,7</a:t>
                      </a:r>
                      <a:endParaRPr lang="ru-RU" sz="800" dirty="0"/>
                    </a:p>
                  </a:txBody>
                  <a:tcPr/>
                </a:tc>
              </a:tr>
              <a:tr h="16877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Оплата текущего ремонта зданий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5 209,5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22 425,7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2 205,8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1714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Приобретение </a:t>
                      </a:r>
                      <a:r>
                        <a:rPr lang="ru-RU" sz="800" dirty="0" err="1" smtClean="0">
                          <a:solidFill>
                            <a:schemeClr val="tx1"/>
                          </a:solidFill>
                        </a:rPr>
                        <a:t>спец.техники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(за счет средств районного бюджета), приобретение транспортного средства, с</a:t>
                      </a:r>
                      <a:r>
                        <a:rPr lang="ru-RU" sz="800" dirty="0" smtClean="0"/>
                        <a:t>истема "</a:t>
                      </a:r>
                      <a:r>
                        <a:rPr lang="ru-RU" sz="800" dirty="0" err="1" smtClean="0"/>
                        <a:t>Глонасс</a:t>
                      </a:r>
                      <a:r>
                        <a:rPr lang="ru-RU" sz="800" dirty="0" smtClean="0"/>
                        <a:t>", датчики учета топлива, </a:t>
                      </a:r>
                      <a:r>
                        <a:rPr lang="ru-RU" sz="800" dirty="0" err="1" smtClean="0"/>
                        <a:t>тахографы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16 294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988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Усиление аварийных подъездов в жилом доме по адресу: ул. Речников, д. 17А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2 478,1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3633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звукового оборудования (народные инициативы, в </a:t>
                      </a:r>
                      <a:r>
                        <a:rPr lang="ru-RU" sz="800" dirty="0" err="1" smtClean="0"/>
                        <a:t>т.ч</a:t>
                      </a:r>
                      <a:r>
                        <a:rPr lang="ru-RU" sz="800" dirty="0" smtClean="0"/>
                        <a:t>. средства местного и областного бюджетов)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235,0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610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Проведение</a:t>
                      </a:r>
                      <a:r>
                        <a:rPr lang="ru-RU" sz="800" baseline="0" dirty="0" smtClean="0"/>
                        <a:t> работ по оценке муниципального имущества, </a:t>
                      </a:r>
                      <a:r>
                        <a:rPr lang="ru-RU" sz="800" dirty="0" smtClean="0"/>
                        <a:t>земельный контроль, арендная плата за пользование земельными участками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1 5</a:t>
                      </a:r>
                      <a:r>
                        <a:rPr lang="en-US" sz="800" dirty="0" smtClean="0"/>
                        <a:t>30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1 439,7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1 439,7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2 557,3</a:t>
                      </a:r>
                      <a:endParaRPr lang="ru-RU" sz="800" dirty="0"/>
                    </a:p>
                  </a:txBody>
                  <a:tcPr/>
                </a:tc>
              </a:tr>
              <a:tr h="21384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кадастровых работ в отношении объектов недвижимости (в </a:t>
                      </a:r>
                      <a:r>
                        <a:rPr lang="ru-RU" sz="800" dirty="0" err="1" smtClean="0"/>
                        <a:t>т.ч</a:t>
                      </a:r>
                      <a:r>
                        <a:rPr lang="ru-RU" sz="800" dirty="0" smtClean="0"/>
                        <a:t>. земельных участков)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</a:t>
                      </a:r>
                      <a:r>
                        <a:rPr lang="en-US" sz="800" dirty="0" smtClean="0"/>
                        <a:t>282,4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1 423</a:t>
                      </a:r>
                      <a:r>
                        <a:rPr lang="en-US" sz="800" dirty="0" smtClean="0"/>
                        <a:t>,</a:t>
                      </a:r>
                      <a:r>
                        <a:rPr lang="ru-RU" sz="800" dirty="0" smtClean="0"/>
                        <a:t>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1 423</a:t>
                      </a:r>
                      <a:r>
                        <a:rPr lang="en-US" sz="800" dirty="0" smtClean="0"/>
                        <a:t>,</a:t>
                      </a:r>
                      <a:r>
                        <a:rPr lang="ru-RU" sz="800" dirty="0" smtClean="0"/>
                        <a:t>6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3 174,1</a:t>
                      </a:r>
                      <a:endParaRPr lang="ru-RU" sz="800" dirty="0"/>
                    </a:p>
                  </a:txBody>
                  <a:tcPr/>
                </a:tc>
              </a:tr>
              <a:tr h="3106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Транспортный налог, госпошлина за постановку на учет транспортных средств, налоги, пошлины и сборы, НДС при реализации имущества </a:t>
                      </a:r>
                      <a:r>
                        <a:rPr lang="ru-RU" sz="800" dirty="0" err="1" smtClean="0"/>
                        <a:t>мун</a:t>
                      </a:r>
                      <a:r>
                        <a:rPr lang="ru-RU" sz="800" dirty="0" smtClean="0"/>
                        <a:t>. казны физ. лицам,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416</a:t>
                      </a:r>
                      <a:r>
                        <a:rPr lang="ru-RU" sz="800" dirty="0" smtClean="0"/>
                        <a:t>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320,9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320,9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274,2</a:t>
                      </a:r>
                      <a:endParaRPr lang="ru-RU" sz="800" dirty="0"/>
                    </a:p>
                  </a:txBody>
                  <a:tcPr/>
                </a:tc>
              </a:tr>
              <a:tr h="33537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Средства бюджета</a:t>
                      </a:r>
                      <a:r>
                        <a:rPr lang="ru-RU" sz="800" baseline="0" dirty="0" smtClean="0"/>
                        <a:t> муниципального  образования, как собственника муниципальных (неприватизированных) жилых и нежилых помещений (</a:t>
                      </a:r>
                      <a:r>
                        <a:rPr lang="ru-RU" sz="800" baseline="0" dirty="0" err="1" smtClean="0"/>
                        <a:t>кап.ремонт</a:t>
                      </a:r>
                      <a:r>
                        <a:rPr lang="ru-RU" sz="800" baseline="0" dirty="0" smtClean="0"/>
                        <a:t>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6 542,3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7 607,0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7 607,0</a:t>
                      </a:r>
                      <a:endParaRPr lang="ru-RU" sz="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7 607,0</a:t>
                      </a:r>
                      <a:endParaRPr lang="ru-RU" sz="800" dirty="0"/>
                    </a:p>
                  </a:txBody>
                  <a:tcPr anchor="ctr"/>
                </a:tc>
              </a:tr>
              <a:tr h="21611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Оплата</a:t>
                      </a:r>
                      <a:r>
                        <a:rPr lang="ru-RU" sz="800" baseline="0" dirty="0" smtClean="0"/>
                        <a:t> коммунальных услуг за объекты муниципальной собственности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</a:t>
                      </a:r>
                      <a:r>
                        <a:rPr lang="ru-RU" sz="800" baseline="0" dirty="0" smtClean="0"/>
                        <a:t> 122,2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594,1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594,1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1 220,8</a:t>
                      </a:r>
                      <a:endParaRPr lang="ru-RU" sz="800" dirty="0"/>
                    </a:p>
                  </a:txBody>
                  <a:tcPr/>
                </a:tc>
              </a:tr>
              <a:tr h="29078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Финансовая поддержка реализации инициативных проектов (ИП "Молодое поколение выбирает звук и свет!")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2 000,0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80,0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4445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Внедрение информационно-аналитической системы для инвентаризации и учета захоронений. Создание базы </a:t>
                      </a:r>
                      <a:r>
                        <a:rPr lang="ru-RU" sz="800" dirty="0" err="1" smtClean="0"/>
                        <a:t>геоданных</a:t>
                      </a:r>
                      <a:r>
                        <a:rPr lang="ru-RU" sz="800" dirty="0" smtClean="0"/>
                        <a:t> о кладбищах. ООО "ГИС БИС"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4 640,5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4 640,5</a:t>
                      </a:r>
                      <a:endParaRPr lang="ru-RU" sz="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/>
                </a:tc>
              </a:tr>
              <a:tr h="244456"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ИТОГО: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45</a:t>
                      </a:r>
                      <a:r>
                        <a:rPr lang="ru-RU" sz="800" b="1" dirty="0" smtClean="0"/>
                        <a:t> </a:t>
                      </a:r>
                      <a:r>
                        <a:rPr lang="en-US" sz="800" b="1" dirty="0" smtClean="0"/>
                        <a:t>905</a:t>
                      </a:r>
                      <a:r>
                        <a:rPr lang="ru-RU" sz="800" b="1" dirty="0" smtClean="0"/>
                        <a:t>,</a:t>
                      </a:r>
                      <a:r>
                        <a:rPr lang="en-US" sz="800" b="1" dirty="0" smtClean="0"/>
                        <a:t>8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49 382,1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27 242,2</a:t>
                      </a:r>
                      <a:endParaRPr lang="ru-RU" sz="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19 573,1</a:t>
                      </a:r>
                      <a:endParaRPr lang="ru-RU" sz="8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2718" y="21291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987183" y="791554"/>
            <a:ext cx="720080" cy="2132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800" b="1" dirty="0" smtClean="0">
                <a:solidFill>
                  <a:schemeClr val="tx1"/>
                </a:solidFill>
              </a:rPr>
              <a:t>.</a:t>
            </a:r>
            <a:endParaRPr lang="ru-RU" sz="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68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7" y="404664"/>
            <a:ext cx="7200801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поселения) «Повышение безопасности дорожного движения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2021-2025г.г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.»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590306"/>
              </p:ext>
            </p:extLst>
          </p:nvPr>
        </p:nvGraphicFramePr>
        <p:xfrm>
          <a:off x="1907704" y="4437112"/>
          <a:ext cx="5328592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660979"/>
              </p:ext>
            </p:extLst>
          </p:nvPr>
        </p:nvGraphicFramePr>
        <p:xfrm>
          <a:off x="377490" y="1231271"/>
          <a:ext cx="8342931" cy="3235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6597"/>
                <a:gridCol w="936104"/>
                <a:gridCol w="955428"/>
                <a:gridCol w="732401"/>
                <a:gridCol w="732401"/>
              </a:tblGrid>
              <a:tr h="31599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01.12.2023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0618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Обслуживание, установка </a:t>
                      </a:r>
                      <a:r>
                        <a:rPr lang="ru-RU" sz="800" dirty="0" err="1" smtClean="0"/>
                        <a:t>дор.знаков</a:t>
                      </a:r>
                      <a:r>
                        <a:rPr lang="ru-RU" sz="800" dirty="0" smtClean="0"/>
                        <a:t>, светофорных объектов</a:t>
                      </a:r>
                      <a:r>
                        <a:rPr lang="en-US" sz="800" baseline="0" dirty="0" smtClean="0"/>
                        <a:t> </a:t>
                      </a:r>
                      <a:r>
                        <a:rPr lang="ru-RU" sz="800" baseline="0" dirty="0" smtClean="0"/>
                        <a:t>, дорожная разметка и т.п.</a:t>
                      </a:r>
                      <a:r>
                        <a:rPr lang="ru-RU" sz="800" dirty="0" smtClean="0"/>
                        <a:t> 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5 741,0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10 159,9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6 000,0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10 566,3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949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</a:t>
                      </a:r>
                      <a:r>
                        <a:rPr lang="ru-RU" sz="800" baseline="0" dirty="0" smtClean="0"/>
                        <a:t> и установка баннеров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38,0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179,2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179,2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30,5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021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и установка ограждений барьерного типа на аварийно-опасных участках автомобильных дорог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939,4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32 254,3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2 467,4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29</a:t>
                      </a:r>
                      <a:r>
                        <a:rPr lang="ru-RU" sz="800" baseline="0" dirty="0" smtClean="0"/>
                        <a:t> 786,9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1599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Освещение в средствах массовой информации вопросов безопасности дорожного движения, в том числе профилактике детского травматизма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32,0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34,0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5963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организационно-методических рекомендаций, наглядных пособий, обеспечивающих обучение безопасному участию в дорожном движении и профилактику детского дорожно-транспортного травматизма (изготовление полиграфической продукции - плакатов, буклетов, стендов, закладок, стикеров, значков и др.)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92,5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106,3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106,3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111,9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181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Модернизация нерегулируемых пешеходных переходов (оснащение средствами освещения, искусственными дорожными неровностями, светофорами Т.7, системами светового оповещения, дорожными знаками с внутренними освещением и светодиодной индикацией, Г-образными опорами, дорожной разметкой)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1 887,7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95,4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95,4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9062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Оборудование остановочных пунктов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517,5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517,5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Актуализация проекта организации дорожного движения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1 888,7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1 888,7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44016"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ИТОГО:</a:t>
                      </a:r>
                      <a:endParaRPr lang="ru-RU" sz="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8 716,6</a:t>
                      </a:r>
                      <a:endParaRPr lang="ru-RU" sz="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45 233,3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11 286,5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40 529,6</a:t>
                      </a:r>
                      <a:endParaRPr lang="ru-RU" sz="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90" y="404664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0352" y="1006861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50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6928" y="285031"/>
            <a:ext cx="699434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err="1" smtClean="0">
                <a:solidFill>
                  <a:srgbClr val="002060"/>
                </a:solidFill>
                <a:latin typeface="Arial Narrow" panose="020B0606020202030204" pitchFamily="34" charset="0"/>
              </a:rPr>
              <a:t>г.г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.»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0452669"/>
              </p:ext>
            </p:extLst>
          </p:nvPr>
        </p:nvGraphicFramePr>
        <p:xfrm>
          <a:off x="340629" y="1441329"/>
          <a:ext cx="8386130" cy="49185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8190"/>
                <a:gridCol w="847277"/>
                <a:gridCol w="936104"/>
                <a:gridCol w="792088"/>
                <a:gridCol w="792088"/>
                <a:gridCol w="770383"/>
              </a:tblGrid>
              <a:tr h="22324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 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01.12.2023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2024 год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2056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дорог за счет возмещения вреда (ООО «Газпром добыча Ноябрьск»,</a:t>
                      </a:r>
                      <a:r>
                        <a:rPr lang="ru-RU" sz="800" baseline="0" dirty="0" smtClean="0"/>
                        <a:t> ООО «Газпром </a:t>
                      </a:r>
                      <a:r>
                        <a:rPr lang="ru-RU" sz="800" baseline="0" dirty="0" err="1" smtClean="0"/>
                        <a:t>инвест</a:t>
                      </a:r>
                      <a:r>
                        <a:rPr lang="ru-RU" sz="800" baseline="0" dirty="0" smtClean="0"/>
                        <a:t>» Иркутск, ООО «Газпром </a:t>
                      </a:r>
                      <a:r>
                        <a:rPr lang="ru-RU" sz="800" baseline="0" dirty="0" err="1" smtClean="0"/>
                        <a:t>инвест</a:t>
                      </a:r>
                      <a:r>
                        <a:rPr lang="ru-RU" sz="800" baseline="0" dirty="0" smtClean="0"/>
                        <a:t>» Томск</a:t>
                      </a:r>
                      <a:r>
                        <a:rPr lang="ru-RU" sz="800" dirty="0" smtClean="0"/>
                        <a:t>)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26 345,7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50 296,6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1 867,8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2 401,5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2 668,3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362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автодорог местного значения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23</a:t>
                      </a:r>
                      <a:r>
                        <a:rPr lang="ru-RU" sz="800" dirty="0" smtClean="0"/>
                        <a:t>0 491,8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86 364,4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86 364,4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95 742,4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99 909,1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39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Восстановление, обустройство и ремонт тротуаров,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лестниц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28 615,6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16 340,9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4 906,6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895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Содержание улично-дорожной сети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60 501,3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72 326,7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63 326,7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74 880,0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77 875,2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428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Ледовая дорога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444,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409,7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409,7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481,0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443,1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69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Ямочный ремонт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5 731,1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6 157,7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6 157,7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6 404,0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6 660,1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5960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автодороги по </a:t>
                      </a:r>
                      <a:r>
                        <a:rPr lang="ru-RU" sz="800" dirty="0" err="1" smtClean="0"/>
                        <a:t>ул.Кирова</a:t>
                      </a:r>
                      <a:r>
                        <a:rPr lang="ru-RU" sz="800" dirty="0" smtClean="0"/>
                        <a:t>, с учетом ливневой канализации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4 916,2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227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ПСД по ремонту подъездной автодороги по ул. Кирова к</a:t>
                      </a:r>
                      <a:r>
                        <a:rPr lang="ru-RU" sz="800" baseline="0" dirty="0" smtClean="0"/>
                        <a:t> Физкультурно-оздоровительному комплексу открытого типа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1 200,0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49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</a:t>
                      </a:r>
                      <a:r>
                        <a:rPr lang="ru-RU" sz="800" dirty="0" err="1" smtClean="0"/>
                        <a:t>спец.техники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4 555,0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16 870,0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6493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Реконструкция мостового перехода через </a:t>
                      </a:r>
                      <a:r>
                        <a:rPr lang="ru-RU" sz="800" dirty="0" err="1" smtClean="0"/>
                        <a:t>р.Кута</a:t>
                      </a:r>
                      <a:r>
                        <a:rPr lang="ru-RU" sz="800" dirty="0" smtClean="0"/>
                        <a:t> 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2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338,8</a:t>
                      </a:r>
                      <a:endParaRPr lang="ru-RU" sz="8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18833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Ремонт мостового перехода через протоку р. Кута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6 187,1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19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Обследование мостовых сооружений и путепроводов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1 517,0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42600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Оценка технического состояния автомобильных дорог общего пользования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1 697,0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1 640,9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1 640,9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1 706,5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1 774,8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4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ПСД на капитальный ремонт автомобильной дороги по </a:t>
                      </a:r>
                      <a:r>
                        <a:rPr lang="ru-RU" sz="800" dirty="0" err="1" smtClean="0"/>
                        <a:t>ул.Новая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ул.Кедровая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ул.Ставропольская</a:t>
                      </a:r>
                      <a:r>
                        <a:rPr lang="ru-RU" sz="800" dirty="0" smtClean="0"/>
                        <a:t>, </a:t>
                      </a:r>
                      <a:r>
                        <a:rPr lang="ru-RU" sz="800" dirty="0" err="1" smtClean="0"/>
                        <a:t>ул.Красной</a:t>
                      </a:r>
                      <a:r>
                        <a:rPr lang="ru-RU" sz="800" dirty="0" smtClean="0"/>
                        <a:t> звезды в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-Куте Иркутской области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9 706,6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46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ПСД на реконструкцию моста через </a:t>
                      </a:r>
                      <a:r>
                        <a:rPr lang="ru-RU" sz="800" dirty="0" err="1" smtClean="0"/>
                        <a:t>р.Кута</a:t>
                      </a:r>
                      <a:r>
                        <a:rPr lang="ru-RU" sz="800" dirty="0" smtClean="0"/>
                        <a:t> в </a:t>
                      </a:r>
                      <a:r>
                        <a:rPr lang="ru-RU" sz="800" dirty="0" err="1" smtClean="0"/>
                        <a:t>г.Усть</a:t>
                      </a:r>
                      <a:r>
                        <a:rPr lang="ru-RU" sz="800" dirty="0" smtClean="0"/>
                        <a:t>-Кут на автомобильной дороге "Усть-Кут - Омолой" Иркутской области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20 827,5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66464"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ИТОГО:</a:t>
                      </a:r>
                      <a:endParaRPr lang="ru-RU" sz="800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599 541,3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250 406,9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164 673,8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212 149,5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</a:rPr>
                        <a:t>189 330,6</a:t>
                      </a:r>
                      <a:endParaRPr lang="ru-RU" sz="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2360" y="1195588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2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5157192"/>
            <a:ext cx="7787208" cy="792088"/>
          </a:xfrm>
        </p:spPr>
        <p:txBody>
          <a:bodyPr>
            <a:normAutofit/>
          </a:bodyPr>
          <a:lstStyle/>
          <a:p>
            <a:pPr algn="just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    </a:t>
            </a:r>
            <a:endParaRPr lang="ru-RU" sz="1600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95443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Диаграмма 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к Муниципальной программе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«Развитие дорожного хозяйства </a:t>
            </a:r>
            <a:r>
              <a:rPr lang="ru-RU" dirty="0" err="1">
                <a:solidFill>
                  <a:srgbClr val="002060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на 20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22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-202</a:t>
            </a:r>
            <a:r>
              <a:rPr lang="en-US" dirty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  <a:r>
              <a:rPr lang="ru-RU" dirty="0">
                <a:solidFill>
                  <a:srgbClr val="002060"/>
                </a:solidFill>
                <a:latin typeface="Arial Narrow" panose="020B0606020202030204" pitchFamily="34" charset="0"/>
              </a:rPr>
              <a:t> годы»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3634847"/>
              </p:ext>
            </p:extLst>
          </p:nvPr>
        </p:nvGraphicFramePr>
        <p:xfrm>
          <a:off x="467544" y="1484784"/>
          <a:ext cx="8183562" cy="4122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7689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62956"/>
            <a:ext cx="7354381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-202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6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годы»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0322891"/>
              </p:ext>
            </p:extLst>
          </p:nvPr>
        </p:nvGraphicFramePr>
        <p:xfrm>
          <a:off x="1907704" y="3356992"/>
          <a:ext cx="5328592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086482"/>
              </p:ext>
            </p:extLst>
          </p:nvPr>
        </p:nvGraphicFramePr>
        <p:xfrm>
          <a:off x="367680" y="1578184"/>
          <a:ext cx="8352928" cy="14907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89361"/>
                <a:gridCol w="936104"/>
                <a:gridCol w="936104"/>
                <a:gridCol w="720080"/>
                <a:gridCol w="775763"/>
                <a:gridCol w="795516"/>
              </a:tblGrid>
              <a:tr h="43485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01.12.2023 г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 аукциона на право заключения муниципального контракта на выполнение работ, связанных с осуществлением регулярных перевозок пассажиров и багажа автобусом по регулируемым тарифам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18 060,9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42 027,9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28 500,0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28 500,0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28 500,0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019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Приобретение автобусов для пассажирских перевозок 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12</a:t>
                      </a:r>
                      <a:r>
                        <a:rPr lang="ru-RU" sz="800" baseline="0" dirty="0" smtClean="0"/>
                        <a:t> 000,0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69326"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ИТОГО:</a:t>
                      </a:r>
                      <a:endParaRPr lang="ru-RU" sz="8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18 060,9</a:t>
                      </a:r>
                      <a:endParaRPr lang="ru-RU" sz="8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54 027,9</a:t>
                      </a:r>
                      <a:endParaRPr lang="ru-RU" sz="8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28 500,0</a:t>
                      </a:r>
                      <a:endParaRPr lang="ru-RU" sz="8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28 500,0</a:t>
                      </a:r>
                      <a:endParaRPr lang="ru-RU" sz="8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28 500,0</a:t>
                      </a:r>
                      <a:endParaRPr lang="ru-RU" sz="800" b="1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86017" y="135377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9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4664"/>
            <a:ext cx="7354381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"Развитие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)</a:t>
            </a:r>
            <a: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/>
            </a:r>
            <a:br>
              <a:rPr lang="en-US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на 2022-2026 годы"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8244572"/>
              </p:ext>
            </p:extLst>
          </p:nvPr>
        </p:nvGraphicFramePr>
        <p:xfrm>
          <a:off x="2051720" y="3284984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9740370"/>
              </p:ext>
            </p:extLst>
          </p:nvPr>
        </p:nvGraphicFramePr>
        <p:xfrm>
          <a:off x="467544" y="1916833"/>
          <a:ext cx="8208911" cy="12041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864096"/>
                <a:gridCol w="936104"/>
                <a:gridCol w="720080"/>
                <a:gridCol w="792088"/>
                <a:gridCol w="720079"/>
              </a:tblGrid>
              <a:tr h="39516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01.12.2023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2024 год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/>
                    </a:solidFill>
                  </a:tcPr>
                </a:tc>
              </a:tr>
              <a:tr h="395165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Субсидии на возмещение недополученных доходов и (или) возмещение фактически понесенных затрат в связи с производством (реализацией) товаров, выполнением работ, оказанием услуг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</a:t>
                      </a:r>
                      <a:r>
                        <a:rPr lang="en-US" sz="800" dirty="0" smtClean="0"/>
                        <a:t>50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75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75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,</a:t>
                      </a:r>
                      <a:r>
                        <a:rPr lang="en-US" sz="800" dirty="0" smtClean="0"/>
                        <a:t>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750,0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dirty="0" smtClean="0"/>
                    </a:p>
                    <a:p>
                      <a:pPr algn="ctr"/>
                      <a:r>
                        <a:rPr lang="ru-RU" sz="800" dirty="0" smtClean="0"/>
                        <a:t>750,0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897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+mn-lt"/>
                        </a:rPr>
                        <a:t>ИТОГО:</a:t>
                      </a:r>
                      <a:endParaRPr lang="ru-RU" sz="8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7</a:t>
                      </a:r>
                      <a:r>
                        <a:rPr lang="en-US" sz="800" b="1" dirty="0" smtClean="0"/>
                        <a:t>50</a:t>
                      </a:r>
                      <a:r>
                        <a:rPr lang="ru-RU" sz="800" b="1" dirty="0" smtClean="0"/>
                        <a:t>,</a:t>
                      </a:r>
                      <a:r>
                        <a:rPr lang="en-US" sz="800" b="1" dirty="0" smtClean="0"/>
                        <a:t>0</a:t>
                      </a:r>
                      <a:endParaRPr lang="ru-RU" sz="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75</a:t>
                      </a:r>
                      <a:r>
                        <a:rPr lang="en-US" sz="800" b="1" dirty="0" smtClean="0"/>
                        <a:t>0</a:t>
                      </a:r>
                      <a:r>
                        <a:rPr lang="ru-RU" sz="800" b="1" dirty="0" smtClean="0"/>
                        <a:t>,</a:t>
                      </a:r>
                      <a:r>
                        <a:rPr lang="en-US" sz="800" b="1" dirty="0" smtClean="0"/>
                        <a:t>0</a:t>
                      </a:r>
                      <a:endParaRPr lang="ru-RU" sz="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75</a:t>
                      </a:r>
                      <a:r>
                        <a:rPr lang="en-US" sz="800" b="1" dirty="0" smtClean="0"/>
                        <a:t>0</a:t>
                      </a:r>
                      <a:r>
                        <a:rPr lang="ru-RU" sz="800" b="1" dirty="0" smtClean="0"/>
                        <a:t>,</a:t>
                      </a:r>
                      <a:r>
                        <a:rPr lang="en-US" sz="800" b="1" dirty="0" smtClean="0"/>
                        <a:t>0</a:t>
                      </a:r>
                      <a:endParaRPr lang="ru-RU" sz="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750,0</a:t>
                      </a:r>
                      <a:endParaRPr lang="ru-RU" sz="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750,0</a:t>
                      </a:r>
                      <a:endParaRPr lang="ru-RU" sz="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61634" y="1700808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72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«Профилактика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экстремизма и терроризма на территории муниципального образования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2020-2024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662240"/>
              </p:ext>
            </p:extLst>
          </p:nvPr>
        </p:nvGraphicFramePr>
        <p:xfrm>
          <a:off x="1907704" y="3140968"/>
          <a:ext cx="541864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487215"/>
              </p:ext>
            </p:extLst>
          </p:nvPr>
        </p:nvGraphicFramePr>
        <p:xfrm>
          <a:off x="395536" y="1556792"/>
          <a:ext cx="8208912" cy="10854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1080120"/>
                <a:gridCol w="1224136"/>
                <a:gridCol w="1080120"/>
              </a:tblGrid>
              <a:tr h="362565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на 01.12.2023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2024 год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992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Изготовление и распространение информационных материалов по профилактике экстремизма и терроризма для населения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35,7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35,7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35,7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876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+mn-lt"/>
                        </a:rPr>
                        <a:t>ИТОГО:</a:t>
                      </a:r>
                    </a:p>
                    <a:p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35,7</a:t>
                      </a:r>
                      <a:endParaRPr lang="ru-RU" sz="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35,7</a:t>
                      </a:r>
                      <a:endParaRPr lang="ru-RU" sz="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35,7</a:t>
                      </a:r>
                      <a:endParaRPr lang="ru-RU" sz="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57070" y="13291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27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9891" y="404664"/>
            <a:ext cx="7282373" cy="770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«Обеспечение первичных мер пожарной безопасности на территории Усть-Кутского муниципального образования (городского поселения) </a:t>
            </a:r>
            <a:b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 20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-2026 годы»</a:t>
            </a: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583601"/>
              </p:ext>
            </p:extLst>
          </p:nvPr>
        </p:nvGraphicFramePr>
        <p:xfrm>
          <a:off x="2267744" y="3356992"/>
          <a:ext cx="4914591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856496"/>
              </p:ext>
            </p:extLst>
          </p:nvPr>
        </p:nvGraphicFramePr>
        <p:xfrm>
          <a:off x="499889" y="1844824"/>
          <a:ext cx="8104559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0103"/>
                <a:gridCol w="936104"/>
                <a:gridCol w="936104"/>
                <a:gridCol w="792088"/>
                <a:gridCol w="720080"/>
                <a:gridCol w="720080"/>
              </a:tblGrid>
              <a:tr h="358864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01.12.2023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2024 год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50523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Опашка населенных пунктов, создание противопожарных минерализованных полос в границах лесных участков с населенными пунктами (пос. </a:t>
                      </a:r>
                      <a:r>
                        <a:rPr lang="ru-RU" sz="800" dirty="0" err="1" smtClean="0">
                          <a:latin typeface="+mn-lt"/>
                        </a:rPr>
                        <a:t>Зыряновка</a:t>
                      </a:r>
                      <a:r>
                        <a:rPr lang="ru-RU" sz="800" dirty="0" smtClean="0">
                          <a:latin typeface="+mn-lt"/>
                        </a:rPr>
                        <a:t> , </a:t>
                      </a:r>
                      <a:r>
                        <a:rPr lang="ru-RU" sz="800" dirty="0" err="1" smtClean="0">
                          <a:latin typeface="+mn-lt"/>
                        </a:rPr>
                        <a:t>Севергео</a:t>
                      </a:r>
                      <a:r>
                        <a:rPr lang="ru-RU" sz="800" dirty="0" smtClean="0">
                          <a:latin typeface="+mn-lt"/>
                        </a:rPr>
                        <a:t> , пос. старый РЭБ, пос. Светлый на </a:t>
                      </a:r>
                      <a:r>
                        <a:rPr lang="ru-RU" sz="800" dirty="0" err="1" smtClean="0">
                          <a:latin typeface="+mn-lt"/>
                        </a:rPr>
                        <a:t>Бирюсинке</a:t>
                      </a:r>
                      <a:r>
                        <a:rPr lang="ru-RU" sz="800" dirty="0" smtClean="0">
                          <a:latin typeface="+mn-lt"/>
                        </a:rPr>
                        <a:t>, </a:t>
                      </a:r>
                      <a:r>
                        <a:rPr lang="ru-RU" sz="800" dirty="0" err="1" smtClean="0">
                          <a:latin typeface="+mn-lt"/>
                        </a:rPr>
                        <a:t>Кирзавод</a:t>
                      </a:r>
                      <a:r>
                        <a:rPr lang="ru-RU" sz="800" dirty="0" smtClean="0">
                          <a:latin typeface="+mn-lt"/>
                        </a:rPr>
                        <a:t>, </a:t>
                      </a:r>
                      <a:r>
                        <a:rPr lang="ru-RU" sz="800" dirty="0" err="1" smtClean="0">
                          <a:latin typeface="+mn-lt"/>
                        </a:rPr>
                        <a:t>Мостоотряд</a:t>
                      </a:r>
                      <a:r>
                        <a:rPr lang="ru-RU" sz="800" dirty="0" smtClean="0">
                          <a:latin typeface="+mn-lt"/>
                        </a:rPr>
                        <a:t>).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272,5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480,3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480,3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latin typeface="+mn-lt"/>
                        <a:cs typeface="Arial Cyr" pitchFamily="34" charset="0"/>
                      </a:endParaRPr>
                    </a:p>
                    <a:p>
                      <a:pPr algn="ctr"/>
                      <a:r>
                        <a:rPr lang="ru-RU" sz="800" dirty="0" smtClean="0">
                          <a:latin typeface="+mn-lt"/>
                          <a:cs typeface="Arial Cyr" pitchFamily="34" charset="0"/>
                        </a:rPr>
                        <a:t>499,5</a:t>
                      </a:r>
                      <a:endParaRPr lang="ru-RU" sz="8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latin typeface="+mn-lt"/>
                        <a:cs typeface="Arial Cyr" pitchFamily="34" charset="0"/>
                      </a:endParaRPr>
                    </a:p>
                    <a:p>
                      <a:pPr algn="ctr"/>
                      <a:r>
                        <a:rPr lang="ru-RU" sz="800" dirty="0" smtClean="0">
                          <a:latin typeface="+mn-lt"/>
                          <a:cs typeface="Arial Cyr" pitchFamily="34" charset="0"/>
                        </a:rPr>
                        <a:t>519,5</a:t>
                      </a:r>
                      <a:endParaRPr lang="ru-RU" sz="8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63056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Выкос сухой травы на пустырях и заброшенных участках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50,0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50,0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50,0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52,0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54,1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1264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Устройство и обновление информационных стендов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37,2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37,2</a:t>
                      </a:r>
                      <a:endParaRPr lang="ru-RU" sz="800" dirty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37,2</a:t>
                      </a:r>
                      <a:endParaRPr lang="ru-RU" sz="800" dirty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38,7</a:t>
                      </a:r>
                      <a:endParaRPr lang="ru-RU" sz="8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40,2</a:t>
                      </a:r>
                      <a:endParaRPr lang="ru-RU" sz="8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912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+mn-lt"/>
                        </a:rPr>
                        <a:t>ИТОГО: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359,7</a:t>
                      </a:r>
                      <a:endParaRPr lang="ru-RU" sz="800" b="1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+mn-lt"/>
                          <a:cs typeface="Arial Cyr" pitchFamily="34" charset="0"/>
                        </a:rPr>
                        <a:t>567,5</a:t>
                      </a:r>
                      <a:endParaRPr lang="ru-RU" sz="800" b="1" dirty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+mn-lt"/>
                          <a:cs typeface="Arial Cyr" pitchFamily="34" charset="0"/>
                        </a:rPr>
                        <a:t>567,5</a:t>
                      </a:r>
                      <a:endParaRPr lang="ru-RU" sz="800" b="1" dirty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+mn-lt"/>
                          <a:cs typeface="Arial Cyr" pitchFamily="34" charset="0"/>
                        </a:rPr>
                        <a:t>590,2</a:t>
                      </a:r>
                      <a:endParaRPr lang="ru-RU" sz="800" b="1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+mn-lt"/>
                          <a:cs typeface="Arial Cyr" pitchFamily="34" charset="0"/>
                        </a:rPr>
                        <a:t>613,8</a:t>
                      </a:r>
                      <a:endParaRPr lang="ru-RU" sz="800" b="1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7915" y="157796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4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332656"/>
            <a:ext cx="7354381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«Модернизация объектов коммунальной инфраструктуры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                  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2017-2025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0199660"/>
              </p:ext>
            </p:extLst>
          </p:nvPr>
        </p:nvGraphicFramePr>
        <p:xfrm>
          <a:off x="2123728" y="4077072"/>
          <a:ext cx="4914591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725639"/>
              </p:ext>
            </p:extLst>
          </p:nvPr>
        </p:nvGraphicFramePr>
        <p:xfrm>
          <a:off x="395536" y="1434858"/>
          <a:ext cx="8280922" cy="25413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4536"/>
                <a:gridCol w="864096"/>
                <a:gridCol w="1080120"/>
                <a:gridCol w="803665"/>
                <a:gridCol w="70850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01.12.2023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2024 год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907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Зачистка неиспользуемых резервуаров для хранения нефтяного топлива, транспортировка и утилизация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  <a:cs typeface="Arial Cyr" pitchFamily="34" charset="0"/>
                        </a:rPr>
                        <a:t>4 999,3</a:t>
                      </a:r>
                      <a:endParaRPr lang="ru-RU" sz="8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8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8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8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542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Подготовка коммунальных объектов к отопительному сезону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cs typeface="Arial Cyr" pitchFamily="34" charset="0"/>
                        </a:rPr>
                        <a:t>19 013,7</a:t>
                      </a:r>
                      <a:endParaRPr lang="ru-RU" sz="8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cs typeface="Arial Cyr" pitchFamily="34" charset="0"/>
                        </a:rPr>
                        <a:t>2 000,0</a:t>
                      </a:r>
                      <a:endParaRPr lang="ru-RU" sz="8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cs typeface="Arial Cyr" pitchFamily="34" charset="0"/>
                        </a:rPr>
                        <a:t>2 000,0</a:t>
                      </a:r>
                      <a:endParaRPr lang="ru-RU" sz="8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  <a:cs typeface="Arial Cyr" pitchFamily="34" charset="0"/>
                        </a:rPr>
                        <a:t>3 000,0</a:t>
                      </a:r>
                      <a:endParaRPr lang="ru-RU" sz="800" dirty="0">
                        <a:latin typeface="+mn-lt"/>
                        <a:cs typeface="Arial Cyr" pitchFamily="34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0096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Строительство котельной на биотопливе в районе п. РЭБ </a:t>
                      </a:r>
                      <a:r>
                        <a:rPr lang="ru-RU" sz="800" dirty="0" err="1" smtClean="0">
                          <a:latin typeface="+mn-lt"/>
                        </a:rPr>
                        <a:t>г.Усть</a:t>
                      </a:r>
                      <a:r>
                        <a:rPr lang="ru-RU" sz="800" dirty="0" smtClean="0">
                          <a:latin typeface="+mn-lt"/>
                        </a:rPr>
                        <a:t>-Кут 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311 960,3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741 499,5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873 635,9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537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Строительство комплексных очистных сооружений в районе п. РЭБ  </a:t>
                      </a:r>
                      <a:r>
                        <a:rPr lang="ru-RU" sz="800" dirty="0" err="1" smtClean="0">
                          <a:latin typeface="+mn-lt"/>
                        </a:rPr>
                        <a:t>г.Усть</a:t>
                      </a:r>
                      <a:r>
                        <a:rPr lang="ru-RU" sz="800" dirty="0" smtClean="0">
                          <a:latin typeface="+mn-lt"/>
                        </a:rPr>
                        <a:t>-Кут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407 228,2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754 924,7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353 629,6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Мероприятия в области газификации и газоснабжения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1</a:t>
                      </a:r>
                      <a:r>
                        <a:rPr lang="ru-RU" sz="8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 200,0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Приобретение оборудования на объект коммунальной инфраструктуры "Водозабор РЭБ</a:t>
                      </a:r>
                      <a:r>
                        <a:rPr lang="ru-RU" sz="800" baseline="0" dirty="0" smtClean="0">
                          <a:latin typeface="+mn-lt"/>
                        </a:rPr>
                        <a:t>"   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6 875,0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50 226,0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baseline="0" dirty="0" smtClean="0">
                          <a:effectLst/>
                          <a:latin typeface="+mn-lt"/>
                          <a:cs typeface="Arial Cyr" pitchFamily="34" charset="0"/>
                        </a:rPr>
                        <a:t>50 226,0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err="1" smtClean="0">
                          <a:latin typeface="+mn-lt"/>
                        </a:rPr>
                        <a:t>Кап.ремонт</a:t>
                      </a:r>
                      <a:r>
                        <a:rPr lang="ru-RU" sz="800" dirty="0" smtClean="0">
                          <a:latin typeface="+mn-lt"/>
                        </a:rPr>
                        <a:t> инженерных сетей </a:t>
                      </a:r>
                      <a:r>
                        <a:rPr lang="ru-RU" sz="800" dirty="0" err="1" smtClean="0">
                          <a:latin typeface="+mn-lt"/>
                        </a:rPr>
                        <a:t>пос.Курорт</a:t>
                      </a:r>
                      <a:r>
                        <a:rPr lang="ru-RU" sz="800" dirty="0" smtClean="0">
                          <a:latin typeface="+mn-lt"/>
                        </a:rPr>
                        <a:t> 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104 084,9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  <a:cs typeface="Arial Cyr" pitchFamily="34" charset="0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151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+mn-lt"/>
                        </a:rPr>
                        <a:t>ИТОГО:</a:t>
                      </a:r>
                      <a:endParaRPr lang="ru-RU" sz="800" b="1" dirty="0">
                        <a:latin typeface="+mn-lt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751 276,5</a:t>
                      </a:r>
                      <a:endParaRPr lang="ru-RU" sz="800" b="1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1 652 735,1</a:t>
                      </a:r>
                      <a:endParaRPr lang="ru-RU" sz="800" b="1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+mn-lt"/>
                          <a:cs typeface="Arial Cyr" pitchFamily="34" charset="0"/>
                        </a:rPr>
                        <a:t>1 279 491,5</a:t>
                      </a:r>
                      <a:endParaRPr lang="ru-RU" sz="800" b="1" i="0" u="none" strike="noStrike" dirty="0">
                        <a:effectLst/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+mn-lt"/>
                          <a:cs typeface="Arial Cyr" pitchFamily="34" charset="0"/>
                        </a:rPr>
                        <a:t>3</a:t>
                      </a:r>
                      <a:r>
                        <a:rPr lang="ru-RU" sz="800" b="1" baseline="0" dirty="0" smtClean="0">
                          <a:latin typeface="+mn-lt"/>
                          <a:cs typeface="Arial Cyr" pitchFamily="34" charset="0"/>
                        </a:rPr>
                        <a:t> 000,0</a:t>
                      </a:r>
                      <a:endParaRPr lang="ru-RU" sz="800" b="1" dirty="0" smtClean="0">
                        <a:latin typeface="+mn-lt"/>
                        <a:cs typeface="Arial Cyr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31582" y="121120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94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2483" y="449548"/>
            <a:ext cx="7138357" cy="8141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«Благоустройство и обеспечение экологической безопасности на территории муниципального образования «город Усть-Кут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»</a:t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</a:t>
            </a: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</a:t>
            </a: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397851"/>
              </p:ext>
            </p:extLst>
          </p:nvPr>
        </p:nvGraphicFramePr>
        <p:xfrm>
          <a:off x="396727" y="1309289"/>
          <a:ext cx="8434500" cy="4876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297"/>
                <a:gridCol w="864096"/>
                <a:gridCol w="936104"/>
                <a:gridCol w="720080"/>
                <a:gridCol w="792088"/>
                <a:gridCol w="730835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01.12.2023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21168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Благоустройство общественных территорий,</a:t>
                      </a:r>
                      <a:r>
                        <a:rPr lang="ru-RU" sz="800" baseline="0" dirty="0" smtClean="0">
                          <a:latin typeface="+mn-lt"/>
                        </a:rPr>
                        <a:t> о</a:t>
                      </a:r>
                      <a:r>
                        <a:rPr lang="ru-RU" sz="800" dirty="0" smtClean="0">
                          <a:latin typeface="+mn-lt"/>
                        </a:rPr>
                        <a:t>зеленение и содержание зеленых насаждений, обрезка деревьев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14 124,6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11 933,8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8 914,5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7 571,1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12 907,6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3736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Устройство, содержание и ремонт малых архитектурных форм (детского игрового и спортивного оборудования)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8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 438,2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5 583,9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2 583,9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8 929,1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6 039,6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78151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Уборка мест общего пользования, несанкционированных свалок, содержание и ремонт площадок и мест ТКО, приобретение металлических контейнеров для накопления ТКО</a:t>
                      </a:r>
                      <a:r>
                        <a:rPr lang="en-US" sz="800" baseline="0" dirty="0" smtClean="0">
                          <a:latin typeface="+mn-lt"/>
                        </a:rPr>
                        <a:t> </a:t>
                      </a:r>
                      <a:r>
                        <a:rPr lang="ru-RU" sz="800" baseline="0" dirty="0" smtClean="0">
                          <a:latin typeface="+mn-lt"/>
                        </a:rPr>
                        <a:t>и </a:t>
                      </a:r>
                      <a:r>
                        <a:rPr lang="ru-RU" sz="800" dirty="0" smtClean="0">
                          <a:latin typeface="+mn-lt"/>
                        </a:rPr>
                        <a:t>металлических бункеров для установки на Новом кладбище, утилизация (захоронение) </a:t>
                      </a:r>
                      <a:r>
                        <a:rPr lang="ru-RU" sz="800" dirty="0" err="1" smtClean="0">
                          <a:latin typeface="+mn-lt"/>
                        </a:rPr>
                        <a:t>ТКО</a:t>
                      </a:r>
                      <a:r>
                        <a:rPr lang="ru-RU" sz="800" dirty="0" smtClean="0">
                          <a:latin typeface="+mn-lt"/>
                        </a:rPr>
                        <a:t> на полигоне в период проведения санитарного месячника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15 428,9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29 790,8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18 246,5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34 264,8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32 221,8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59071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Обустройство, ремонт площадок (мест) накопления твердых коммунальных отходов 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1 865,4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5 955,3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5 300,9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9 795,7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39815">
                <a:tc>
                  <a:txBody>
                    <a:bodyPr/>
                    <a:lstStyle/>
                    <a:p>
                      <a:pPr algn="l"/>
                      <a:r>
                        <a:rPr lang="ru-RU" sz="800" baseline="0" dirty="0" smtClean="0">
                          <a:latin typeface="+mn-lt"/>
                        </a:rPr>
                        <a:t>Содержание лестниц, обустройство, ремонт лестниц и тротуаров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5 043,4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12 928,1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9 337,1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17 698,9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12 499,1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42479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Содержание памятников истории и культуры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268,1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160,4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160,4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181,9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173,5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89159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Монтаж и украшение новогодних елок, горок , приобретение игрушек на новогоднюю ель, песка для песочниц, уличной парковой мебели, оформление мест общего пользования к празднованию 9 мая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9 883,9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3 458,2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3 458,2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4 929,2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3 740,4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419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Ремонт канализационных сетей (септиков), устройство, ремонт общественных туалетов, выгребных ям, очистка русла ручья от бытовых и коммунальных отходов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1 106,6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1 052,0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1 052,0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1 543,3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26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Содержание кладбищ, ремонт дорог на городском кладбище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6 136,8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16 120,2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6 923,9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7 719,2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17 435,6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5319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Ремонт сквера у стадиона "Водник"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1 751,3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480,1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480,1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27983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Разработка и экспертиза ПСД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2 290,0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29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Устройство ограждений площадей, парков, детских площадок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2 699,2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1 194,8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1 194,8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29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Финансовая поддержка реализации инициативных проектов 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15 973,9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1 474,4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297">
                <a:tc>
                  <a:txBody>
                    <a:bodyPr/>
                    <a:lstStyle/>
                    <a:p>
                      <a:pPr algn="l"/>
                      <a:r>
                        <a:rPr lang="ru-RU" sz="800" dirty="0" smtClean="0">
                          <a:latin typeface="+mn-lt"/>
                        </a:rPr>
                        <a:t>Прочее благоустройство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956,7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0,0</a:t>
                      </a:r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5297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>
                          <a:latin typeface="+mn-lt"/>
                        </a:rPr>
                        <a:t>ИТОГО:</a:t>
                      </a:r>
                      <a:endParaRPr lang="ru-RU" sz="800" b="1" dirty="0">
                        <a:latin typeface="+mn-lt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65 993,1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104 631,5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59 126,7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92 633,2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85 017,6</a:t>
                      </a:r>
                      <a:endParaRPr lang="ru-RU" sz="8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727" y="449548"/>
            <a:ext cx="945668" cy="970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2360" y="108487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86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Выгнутая вверх стрелка 22"/>
          <p:cNvSpPr/>
          <p:nvPr/>
        </p:nvSpPr>
        <p:spPr>
          <a:xfrm>
            <a:off x="827583" y="2708920"/>
            <a:ext cx="7488831" cy="864096"/>
          </a:xfrm>
          <a:prstGeom prst="curved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476672"/>
            <a:ext cx="818388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такое муниципальный бюджет?</a:t>
            </a:r>
            <a:endParaRPr lang="ru-RU" sz="28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611560" y="1052736"/>
            <a:ext cx="7992888" cy="96949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Муниципальный бюджет – это форма образования и расходования денежных средств, предназначенных для финансового обеспечения задач и функций органов местного самоуправления</a:t>
            </a:r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187624" y="2132856"/>
            <a:ext cx="2736304" cy="3640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ДОХОДЫ бюджета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788024" y="2132856"/>
            <a:ext cx="2736304" cy="364003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РАСХОДЫ бюджета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1" name="Текст 6"/>
          <p:cNvSpPr txBox="1">
            <a:spLocks/>
          </p:cNvSpPr>
          <p:nvPr/>
        </p:nvSpPr>
        <p:spPr>
          <a:xfrm>
            <a:off x="683568" y="5888503"/>
            <a:ext cx="7992888" cy="507831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118872" tIns="0" anchor="t">
            <a:spAutoFit/>
          </a:bodyPr>
          <a:lstStyle/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</a:rPr>
              <a:t>ДЕФИЦИТ</a:t>
            </a:r>
            <a:r>
              <a:rPr kumimoji="0" lang="ru-RU" sz="15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anose="020B0606020202030204" pitchFamily="34" charset="0"/>
              </a:rPr>
              <a:t> бюджета – превышение расходов бюджета над его доходами</a:t>
            </a:r>
          </a:p>
          <a:p>
            <a:pPr marL="0" marR="36576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15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ПРОФИЦИТ</a:t>
            </a:r>
            <a:r>
              <a:rPr lang="ru-RU" sz="15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бюджета – превышение доходов бюджета над его расходами</a:t>
            </a:r>
            <a:endParaRPr kumimoji="0" lang="ru-RU" sz="15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350212" y="3124200"/>
            <a:ext cx="2411127" cy="2520280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tx2">
                <a:lumMod val="20000"/>
                <a:lumOff val="80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оступающие в бюджет денежные средства (налоги юридических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и физических лиц, штрафы, административные платежи и сборы, финансовая помощь, безвозмездные поступления)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921746" y="3052192"/>
            <a:ext cx="2448272" cy="2592288"/>
          </a:xfrm>
          <a:prstGeom prst="roundRect">
            <a:avLst>
              <a:gd name="adj" fmla="val 10000"/>
            </a:avLst>
          </a:prstGeom>
          <a:solidFill>
            <a:srgbClr val="FFFFDD"/>
          </a:solidFill>
          <a:ln w="31750">
            <a:solidFill>
              <a:schemeClr val="bg1">
                <a:lumMod val="75000"/>
              </a:schemeClr>
            </a:solidFill>
          </a:ln>
          <a:scene3d>
            <a:camera prst="orthographicFront"/>
            <a:lightRig rig="threePt" dir="t"/>
          </a:scene3d>
          <a:sp3d prstMaterial="dkEdge">
            <a:bevelT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направляемые из бюджета денежные средства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(финансовое обеспечение социальных обязательств муниципальных учреждений,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дорожное хозяйство, ЖКХ  и транспорт,  капитальное строительство и др.)</a:t>
            </a: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Выгнутая вниз стрелка 21"/>
          <p:cNvSpPr/>
          <p:nvPr/>
        </p:nvSpPr>
        <p:spPr>
          <a:xfrm>
            <a:off x="899592" y="4797490"/>
            <a:ext cx="7416823" cy="756304"/>
          </a:xfrm>
          <a:prstGeom prst="curvedUpArrow">
            <a:avLst>
              <a:gd name="adj1" fmla="val 0"/>
              <a:gd name="adj2" fmla="val 50000"/>
              <a:gd name="adj3" fmla="val 36653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58354"/>
            <a:ext cx="7138357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«Благоустройство и обеспечение экологической безопасности на территории муниципального образования «город Усть-Кут» 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на 20</a:t>
            </a: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22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-202</a:t>
            </a:r>
            <a:r>
              <a:rPr lang="en-US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6</a:t>
            </a: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2517854"/>
              </p:ext>
            </p:extLst>
          </p:nvPr>
        </p:nvGraphicFramePr>
        <p:xfrm>
          <a:off x="1403648" y="1412776"/>
          <a:ext cx="6480720" cy="3815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878" y="449548"/>
            <a:ext cx="945668" cy="970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6804248" y="1420216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11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34964"/>
            <a:ext cx="6624736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«Энергосбережение и повышение энергетической эффективности в муниципальном образовании «город Усть-Кут»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2021-2025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7030709"/>
              </p:ext>
            </p:extLst>
          </p:nvPr>
        </p:nvGraphicFramePr>
        <p:xfrm>
          <a:off x="2051720" y="3789040"/>
          <a:ext cx="5328592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130041"/>
              </p:ext>
            </p:extLst>
          </p:nvPr>
        </p:nvGraphicFramePr>
        <p:xfrm>
          <a:off x="467544" y="1556792"/>
          <a:ext cx="8208913" cy="23065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04456"/>
                <a:gridCol w="1152128"/>
                <a:gridCol w="1008112"/>
                <a:gridCol w="1008112"/>
                <a:gridCol w="936105"/>
              </a:tblGrid>
              <a:tr h="240052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01.12.2023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               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62880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Строительство </a:t>
                      </a:r>
                      <a:r>
                        <a:rPr lang="ru-RU" sz="800" dirty="0" err="1" smtClean="0">
                          <a:latin typeface="+mn-lt"/>
                        </a:rPr>
                        <a:t>ПС</a:t>
                      </a:r>
                      <a:r>
                        <a:rPr lang="ru-RU" sz="800" dirty="0" smtClean="0">
                          <a:latin typeface="+mn-lt"/>
                        </a:rPr>
                        <a:t> 35/6 </a:t>
                      </a:r>
                      <a:r>
                        <a:rPr lang="ru-RU" sz="800" dirty="0" err="1" smtClean="0">
                          <a:latin typeface="+mn-lt"/>
                        </a:rPr>
                        <a:t>кВ</a:t>
                      </a:r>
                      <a:r>
                        <a:rPr lang="ru-RU" sz="800" dirty="0" smtClean="0">
                          <a:latin typeface="+mn-lt"/>
                        </a:rPr>
                        <a:t>, ЛЭП 35 </a:t>
                      </a:r>
                      <a:r>
                        <a:rPr lang="ru-RU" sz="800" dirty="0" err="1" smtClean="0">
                          <a:latin typeface="+mn-lt"/>
                        </a:rPr>
                        <a:t>кВ</a:t>
                      </a:r>
                      <a:r>
                        <a:rPr lang="ru-RU" sz="800" dirty="0" smtClean="0">
                          <a:latin typeface="+mn-lt"/>
                        </a:rPr>
                        <a:t> в районе п. </a:t>
                      </a:r>
                      <a:r>
                        <a:rPr lang="ru-RU" sz="800" dirty="0" err="1" smtClean="0">
                          <a:latin typeface="+mn-lt"/>
                        </a:rPr>
                        <a:t>РЭБ</a:t>
                      </a:r>
                      <a:r>
                        <a:rPr lang="ru-RU" sz="800" dirty="0" smtClean="0">
                          <a:latin typeface="+mn-lt"/>
                        </a:rPr>
                        <a:t> г. Усть-Кут 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170 695,0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86 906,2</a:t>
                      </a:r>
                      <a:endParaRPr lang="ru-RU" sz="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70 946,3</a:t>
                      </a:r>
                      <a:endParaRPr lang="ru-RU" sz="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0,0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Ремонтно-восстановительные работы уличного и дворового освещения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7 873,7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10 432,</a:t>
                      </a:r>
                      <a:r>
                        <a:rPr lang="en-US" sz="800" b="0" i="0" u="none" strike="noStrike" dirty="0" smtClean="0">
                          <a:effectLst/>
                          <a:latin typeface="+mn-lt"/>
                        </a:rPr>
                        <a:t>8</a:t>
                      </a:r>
                      <a:endParaRPr lang="ru-RU" sz="8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4 000,0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7 247,1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52076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Техническое обслуживание распределителей электрических сетей улиц Щусева, Грибоедова, </a:t>
                      </a:r>
                      <a:r>
                        <a:rPr lang="ru-RU" sz="800" dirty="0" err="1" smtClean="0">
                          <a:latin typeface="+mn-lt"/>
                        </a:rPr>
                        <a:t>пос.Бирюсинка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3 943,2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3 762,</a:t>
                      </a:r>
                      <a:r>
                        <a:rPr lang="en-US" sz="800" b="0" i="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8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3 762,</a:t>
                      </a:r>
                      <a:r>
                        <a:rPr lang="en-US" sz="800" b="0" i="0" u="none" strike="noStrike" dirty="0" smtClean="0">
                          <a:effectLst/>
                          <a:latin typeface="+mn-lt"/>
                        </a:rPr>
                        <a:t>5</a:t>
                      </a:r>
                      <a:endParaRPr lang="ru-RU" sz="800" b="0" i="0" u="none" strike="noStrike" dirty="0" smtClean="0">
                        <a:effectLst/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3 912,9</a:t>
                      </a:r>
                    </a:p>
                  </a:txBody>
                  <a:tcPr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Сервисное обслуживание уличного освещения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8 893,5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21 392,</a:t>
                      </a:r>
                      <a:r>
                        <a:rPr lang="en-US" sz="800" b="0" i="0" u="none" strike="noStrike" dirty="0" smtClean="0">
                          <a:effectLst/>
                          <a:latin typeface="+mn-lt"/>
                        </a:rPr>
                        <a:t>3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12 000,0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18 000,0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89255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Потребление электроэнергии уличным освещением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>
                          <a:effectLst/>
                          <a:latin typeface="+mn-lt"/>
                        </a:rPr>
                        <a:t>4 </a:t>
                      </a:r>
                      <a:r>
                        <a:rPr lang="ru-RU" sz="800" b="0" i="0" u="none" strike="noStrike" baseline="0" dirty="0" smtClean="0">
                          <a:effectLst/>
                          <a:latin typeface="+mn-lt"/>
                        </a:rPr>
                        <a:t> 792,3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5 614,8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5 614,8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5 839,4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4272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Оплата коммунальных услуг за объекты муниципальной собственности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1 000,0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44272">
                <a:tc>
                  <a:txBody>
                    <a:bodyPr/>
                    <a:lstStyle/>
                    <a:p>
                      <a:r>
                        <a:rPr lang="ru-RU" sz="800" b="1" dirty="0" smtClean="0">
                          <a:latin typeface="+mn-lt"/>
                        </a:rPr>
                        <a:t>ИТОГО:</a:t>
                      </a:r>
                      <a:endParaRPr lang="ru-RU" sz="800" b="1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+mn-lt"/>
                        </a:rPr>
                        <a:t>197 197,7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+mn-lt"/>
                        </a:rPr>
                        <a:t>128 108,6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+mn-lt"/>
                        </a:rPr>
                        <a:t>96 323,6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i="0" u="none" strike="noStrike" dirty="0" smtClean="0">
                          <a:effectLst/>
                          <a:latin typeface="+mn-lt"/>
                        </a:rPr>
                        <a:t>34 999,4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683152" y="1322331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Формирование современной городской среды Усть-Кутского муниципального образования (городского поселения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)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2018-2025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47936"/>
              </p:ext>
            </p:extLst>
          </p:nvPr>
        </p:nvGraphicFramePr>
        <p:xfrm>
          <a:off x="1979712" y="3573016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28679"/>
              </p:ext>
            </p:extLst>
          </p:nvPr>
        </p:nvGraphicFramePr>
        <p:xfrm>
          <a:off x="467544" y="1441329"/>
          <a:ext cx="8259216" cy="2018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152128"/>
                <a:gridCol w="936104"/>
                <a:gridCol w="936104"/>
                <a:gridCol w="842392"/>
              </a:tblGrid>
              <a:tr h="331487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01.12.2023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2231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Прочие мероприятия (разработка проектов, организация и подготовка проведения рейтингового голосования и т.п.)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0,0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5 370,0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0,0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0,0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43164">
                <a:tc>
                  <a:txBody>
                    <a:bodyPr/>
                    <a:lstStyle/>
                    <a:p>
                      <a:r>
                        <a:rPr lang="ru-RU" sz="800" dirty="0" smtClean="0">
                          <a:latin typeface="+mn-lt"/>
                        </a:rPr>
                        <a:t>Благоустройство дворовых территорий многоквартирных домов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 0,0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119</a:t>
                      </a:r>
                      <a:r>
                        <a:rPr lang="ru-RU" sz="800" baseline="0" dirty="0" smtClean="0">
                          <a:latin typeface="+mn-lt"/>
                        </a:rPr>
                        <a:t> 613,9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0,0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0,0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</a:rPr>
                        <a:t>Благоустройство общественных территорий 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71 796,5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280 110,7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 smtClean="0">
                          <a:effectLst/>
                          <a:latin typeface="+mn-lt"/>
                        </a:rPr>
                        <a:t>43 </a:t>
                      </a:r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0</a:t>
                      </a:r>
                      <a:r>
                        <a:rPr lang="en-US" sz="800" b="0" i="0" u="none" strike="noStrike" dirty="0" smtClean="0">
                          <a:effectLst/>
                          <a:latin typeface="+mn-lt"/>
                        </a:rPr>
                        <a:t>69</a:t>
                      </a:r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,</a:t>
                      </a:r>
                      <a:r>
                        <a:rPr lang="en-US" sz="800" b="0" i="0" u="none" strike="noStrike" dirty="0" smtClean="0">
                          <a:effectLst/>
                          <a:latin typeface="+mn-lt"/>
                        </a:rPr>
                        <a:t>9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0" i="0" u="none" strike="noStrike" dirty="0" smtClean="0">
                          <a:effectLst/>
                          <a:latin typeface="+mn-lt"/>
                        </a:rPr>
                        <a:t>0,0</a:t>
                      </a:r>
                      <a:endParaRPr lang="ru-RU" sz="800" b="0" i="0" u="none" strike="noStrike" dirty="0"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01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>
                          <a:latin typeface="+mn-lt"/>
                        </a:rPr>
                        <a:t>Р</a:t>
                      </a:r>
                      <a:r>
                        <a:rPr lang="ru-RU" sz="800" dirty="0" smtClean="0">
                          <a:latin typeface="+mn-lt"/>
                        </a:rPr>
                        <a:t>асходы на капитальный ремонт фасада здания ДК Речники,</a:t>
                      </a:r>
                      <a:r>
                        <a:rPr lang="ru-RU" sz="800" baseline="0" dirty="0" smtClean="0">
                          <a:latin typeface="+mn-lt"/>
                        </a:rPr>
                        <a:t> в рамках м</a:t>
                      </a:r>
                      <a:r>
                        <a:rPr lang="ru-RU" sz="800" dirty="0" smtClean="0">
                          <a:latin typeface="+mn-lt"/>
                        </a:rPr>
                        <a:t>ероприятий по созданию комфортной городской среды в малых городах и исторических поселениях - победителях Всероссийского конкурса лучших проектов создания комфортной городской среды </a:t>
                      </a:r>
                      <a:endParaRPr lang="ru-RU" sz="800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1</a:t>
                      </a:r>
                      <a:r>
                        <a:rPr lang="en-US" sz="800" dirty="0" smtClean="0">
                          <a:latin typeface="+mn-lt"/>
                        </a:rPr>
                        <a:t>0</a:t>
                      </a:r>
                      <a:r>
                        <a:rPr lang="ru-RU" sz="800" dirty="0" smtClean="0">
                          <a:latin typeface="+mn-lt"/>
                        </a:rPr>
                        <a:t> </a:t>
                      </a:r>
                      <a:r>
                        <a:rPr lang="en-US" sz="800" dirty="0" smtClean="0">
                          <a:latin typeface="+mn-lt"/>
                        </a:rPr>
                        <a:t>329</a:t>
                      </a:r>
                      <a:r>
                        <a:rPr lang="ru-RU" sz="800" dirty="0" smtClean="0">
                          <a:latin typeface="+mn-lt"/>
                        </a:rPr>
                        <a:t>,</a:t>
                      </a:r>
                      <a:r>
                        <a:rPr lang="en-US" sz="800" dirty="0" smtClean="0">
                          <a:latin typeface="+mn-lt"/>
                        </a:rPr>
                        <a:t>7</a:t>
                      </a:r>
                      <a:endParaRPr lang="ru-RU" sz="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0,0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0,0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+mn-lt"/>
                        </a:rPr>
                        <a:t>0,0</a:t>
                      </a:r>
                      <a:endParaRPr lang="ru-RU" sz="8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38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+mn-lt"/>
                        </a:rPr>
                        <a:t>ИТОГО:</a:t>
                      </a:r>
                      <a:endParaRPr lang="ru-RU" sz="800" b="1" dirty="0">
                        <a:latin typeface="+mn-lt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+mn-lt"/>
                        </a:rPr>
                        <a:t>82 126,2</a:t>
                      </a:r>
                      <a:endParaRPr lang="ru-RU" sz="8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+mn-lt"/>
                        </a:rPr>
                        <a:t>405 094,6</a:t>
                      </a:r>
                      <a:endParaRPr lang="ru-RU" sz="8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+mn-lt"/>
                        </a:rPr>
                        <a:t>43 069,9</a:t>
                      </a:r>
                      <a:endParaRPr lang="ru-RU" sz="8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>
                          <a:latin typeface="+mn-lt"/>
                        </a:rPr>
                        <a:t>0,0</a:t>
                      </a:r>
                      <a:endParaRPr lang="ru-RU" sz="8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2360" y="1217717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6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404664"/>
            <a:ext cx="7354381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«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rgbClr val="002060"/>
                </a:solidFill>
                <a:latin typeface="Arial Narrow" panose="020B0606020202030204" pitchFamily="34" charset="0"/>
              </a:rPr>
              <a:t>2024-2030 </a:t>
            </a:r>
            <a: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rgbClr val="002060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681172"/>
              </p:ext>
            </p:extLst>
          </p:nvPr>
        </p:nvGraphicFramePr>
        <p:xfrm>
          <a:off x="1979712" y="4293096"/>
          <a:ext cx="5544616" cy="28529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994070"/>
              </p:ext>
            </p:extLst>
          </p:nvPr>
        </p:nvGraphicFramePr>
        <p:xfrm>
          <a:off x="380257" y="1611419"/>
          <a:ext cx="8352927" cy="2793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3711"/>
                <a:gridCol w="1152128"/>
                <a:gridCol w="936104"/>
                <a:gridCol w="792088"/>
                <a:gridCol w="792088"/>
                <a:gridCol w="776808"/>
              </a:tblGrid>
              <a:tr h="442471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01.12.2023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0648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Разработка и экспертиза </a:t>
                      </a:r>
                      <a:r>
                        <a:rPr lang="ru-RU" sz="800" dirty="0" err="1" smtClean="0"/>
                        <a:t>ПСД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17 516,0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17 516,0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6487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Эскизный проект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470,0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447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переселению</a:t>
                      </a:r>
                      <a:r>
                        <a:rPr lang="ru-RU" sz="800" baseline="0" dirty="0" smtClean="0"/>
                        <a:t> граждан из ветхого и аварийного жилья в зоне Байкало-Амурской магистрали 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140 075,5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101 127,3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101 127,3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163 800,8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180 545,4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4247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обеспечению жильем граждан, проживающих в жилых помещениях, признанных непригодными для проживания, расположенных в зоне БАМа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323 591,8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</a:t>
                      </a:r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</a:t>
                      </a:r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78456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Мероприятия по переселению граждан из ветхого и аварийного жилья в зоне Байкало-Амурской магистрали (дополнительные расходы в целях достижения значения базового результата, превышающего значение, установленное соглашением о предоставлении межбюджетных трансфертов из федерального бюджета)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</a:t>
                      </a:r>
                    </a:p>
                    <a:p>
                      <a:pPr algn="ctr"/>
                      <a:r>
                        <a:rPr lang="ru-RU" sz="800" dirty="0" smtClean="0"/>
                        <a:t>334 910,4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</a:t>
                      </a:r>
                    </a:p>
                    <a:p>
                      <a:pPr algn="ctr"/>
                      <a:r>
                        <a:rPr lang="ru-RU" sz="800" dirty="0" smtClean="0"/>
                        <a:t>334 910,4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329 776,8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276 376,6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88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>
                          <a:latin typeface="+mn-lt"/>
                        </a:rPr>
                        <a:t>ИТОГО: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464 137,3</a:t>
                      </a:r>
                      <a:endParaRPr lang="ru-RU" sz="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453 553,7</a:t>
                      </a:r>
                      <a:endParaRPr lang="ru-RU" sz="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453 553,7</a:t>
                      </a:r>
                      <a:endParaRPr lang="ru-RU" sz="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493 577,6</a:t>
                      </a:r>
                      <a:endParaRPr lang="ru-RU" sz="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456 922,0</a:t>
                      </a:r>
                      <a:endParaRPr lang="ru-RU" sz="800" b="1" dirty="0"/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818784" y="13528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257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77233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муниципального образования (городского поселения) «Молодежная политика. Приоритеты, перспективы развития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2020-2024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6784280"/>
              </p:ext>
            </p:extLst>
          </p:nvPr>
        </p:nvGraphicFramePr>
        <p:xfrm>
          <a:off x="2123728" y="3501008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3247412"/>
              </p:ext>
            </p:extLst>
          </p:nvPr>
        </p:nvGraphicFramePr>
        <p:xfrm>
          <a:off x="395537" y="1612563"/>
          <a:ext cx="8309072" cy="1704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43003"/>
                <a:gridCol w="1440973"/>
                <a:gridCol w="1244816"/>
                <a:gridCol w="118028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01.12.2023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19369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Участие молодёжи в региональных, федеральных, международных мероприятиях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Проведение</a:t>
                      </a:r>
                      <a:r>
                        <a:rPr lang="ru-RU" sz="800" baseline="0" dirty="0" smtClean="0"/>
                        <a:t> цикла мероприятий в соответствии с задачами муниципальной программы  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1 200,0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1 250,0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 1 250,0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Организация летнего отдыха и трудовой занятости детей и молодежи города Усть-Кута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200,0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66544"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ИТОГО:</a:t>
                      </a:r>
                      <a:endParaRPr lang="ru-RU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1 250,0</a:t>
                      </a:r>
                      <a:endParaRPr lang="ru-RU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1 500,0</a:t>
                      </a:r>
                      <a:endParaRPr lang="ru-RU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1 500,0</a:t>
                      </a:r>
                      <a:endParaRPr lang="ru-RU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90209" y="1334733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11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 Усть-Кутского муниципального образования (городского поселения) «Молодым семьям города Усть-Кута – доступное жилье»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2020-202</a:t>
            </a:r>
            <a:r>
              <a:rPr lang="en-US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5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годы»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88140134"/>
              </p:ext>
            </p:extLst>
          </p:nvPr>
        </p:nvGraphicFramePr>
        <p:xfrm>
          <a:off x="2123728" y="3068960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352588"/>
              </p:ext>
            </p:extLst>
          </p:nvPr>
        </p:nvGraphicFramePr>
        <p:xfrm>
          <a:off x="467544" y="1556792"/>
          <a:ext cx="8242398" cy="1224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1061"/>
                <a:gridCol w="1273555"/>
                <a:gridCol w="1008112"/>
                <a:gridCol w="865430"/>
                <a:gridCol w="82424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01.12.2023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2024 год</a:t>
                      </a:r>
                    </a:p>
                    <a:p>
                      <a:pPr algn="ctr"/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512466">
                <a:tc>
                  <a:txBody>
                    <a:bodyPr/>
                    <a:lstStyle/>
                    <a:p>
                      <a:pPr algn="l"/>
                      <a:endParaRPr lang="ru-RU" sz="800" dirty="0" smtClean="0"/>
                    </a:p>
                    <a:p>
                      <a:pPr algn="l"/>
                      <a:r>
                        <a:rPr lang="ru-RU" sz="800" dirty="0" smtClean="0"/>
                        <a:t>Реализация мероприятий по обеспечению жильем молодых семей 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 11 801,7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10 000,0</a:t>
                      </a:r>
                    </a:p>
                    <a:p>
                      <a:pPr algn="ctr"/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en-US" sz="800" dirty="0" smtClean="0"/>
                        <a:t>4</a:t>
                      </a:r>
                      <a:r>
                        <a:rPr lang="ru-RU" sz="800" dirty="0" smtClean="0"/>
                        <a:t> </a:t>
                      </a:r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en-US" sz="800" dirty="0" smtClean="0"/>
                        <a:t>5</a:t>
                      </a:r>
                      <a:r>
                        <a:rPr lang="ru-RU" sz="800" dirty="0" smtClean="0"/>
                        <a:t> 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00,0</a:t>
                      </a:r>
                      <a:endParaRPr lang="ru-RU" sz="800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254470">
                <a:tc>
                  <a:txBody>
                    <a:bodyPr/>
                    <a:lstStyle/>
                    <a:p>
                      <a:pPr algn="l"/>
                      <a:r>
                        <a:rPr lang="ru-RU" sz="800" b="1" dirty="0" smtClean="0"/>
                        <a:t>ИТОГО:</a:t>
                      </a:r>
                      <a:endParaRPr lang="ru-RU" sz="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 11 801,7</a:t>
                      </a:r>
                      <a:endParaRPr lang="ru-RU" sz="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10 000,0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4</a:t>
                      </a:r>
                      <a:r>
                        <a:rPr lang="ru-RU" sz="800" b="1" dirty="0" smtClean="0"/>
                        <a:t> </a:t>
                      </a:r>
                      <a:r>
                        <a:rPr lang="en-US" sz="800" b="1" dirty="0" smtClean="0"/>
                        <a:t>5</a:t>
                      </a:r>
                      <a:r>
                        <a:rPr lang="ru-RU" sz="800" b="1" dirty="0" smtClean="0"/>
                        <a:t>00,0</a:t>
                      </a:r>
                      <a:endParaRPr lang="ru-RU" sz="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 smtClean="0"/>
                        <a:t>5</a:t>
                      </a:r>
                      <a:r>
                        <a:rPr lang="ru-RU" sz="800" b="1" dirty="0" smtClean="0"/>
                        <a:t> </a:t>
                      </a:r>
                      <a:r>
                        <a:rPr lang="en-US" sz="800" b="1" dirty="0" smtClean="0"/>
                        <a:t>0</a:t>
                      </a:r>
                      <a:r>
                        <a:rPr lang="ru-RU" sz="800" b="1" dirty="0" smtClean="0"/>
                        <a:t>00,0</a:t>
                      </a:r>
                      <a:endParaRPr lang="ru-RU" sz="800" b="1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95542" y="1329124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8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Муниципальная программа </a:t>
            </a:r>
            <a:r>
              <a:rPr lang="ru-RU" sz="1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Усть-Кутского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2020-202</a:t>
            </a:r>
            <a:r>
              <a:rPr lang="en-US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4</a:t>
            </a:r>
            <a:r>
              <a:rPr lang="ru-RU" sz="1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годы»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9910334"/>
              </p:ext>
            </p:extLst>
          </p:nvPr>
        </p:nvGraphicFramePr>
        <p:xfrm>
          <a:off x="2195736" y="3284984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25480"/>
              </p:ext>
            </p:extLst>
          </p:nvPr>
        </p:nvGraphicFramePr>
        <p:xfrm>
          <a:off x="467544" y="1916832"/>
          <a:ext cx="8227541" cy="1213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116"/>
                <a:gridCol w="1151700"/>
                <a:gridCol w="1151700"/>
                <a:gridCol w="846025"/>
              </a:tblGrid>
              <a:tr h="50643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01.12.2023 </a:t>
                      </a:r>
                      <a:r>
                        <a:rPr lang="en-US" sz="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21364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aseline="0" dirty="0" smtClean="0"/>
                        <a:t>Молодежная политика. </a:t>
                      </a:r>
                      <a:r>
                        <a:rPr lang="ru-RU" sz="800" dirty="0" smtClean="0"/>
                        <a:t>Реализация проекта «Мы за чистый</a:t>
                      </a:r>
                      <a:r>
                        <a:rPr lang="ru-RU" sz="800" baseline="0" dirty="0" smtClean="0"/>
                        <a:t> город»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36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360,0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360,0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6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Поддержка социально ориентированных некоммерческих организаций в городе Усть-Куте</a:t>
                      </a:r>
                      <a:endParaRPr lang="ru-RU" sz="8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dirty="0" smtClean="0"/>
                        <a:t>20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4</a:t>
                      </a:r>
                      <a:r>
                        <a:rPr lang="en-US" sz="800" dirty="0" smtClean="0"/>
                        <a:t>0</a:t>
                      </a: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662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ИТОГО:</a:t>
                      </a:r>
                      <a:endParaRPr lang="ru-RU" sz="800" b="1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560,0</a:t>
                      </a:r>
                      <a:endParaRPr lang="ru-RU" sz="8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760,0</a:t>
                      </a:r>
                      <a:endParaRPr lang="ru-RU" sz="8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760,0</a:t>
                      </a:r>
                      <a:endParaRPr lang="ru-RU" sz="800" b="1" dirty="0"/>
                    </a:p>
                  </a:txBody>
                  <a:tcPr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80684" y="1663483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19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54785"/>
            <a:ext cx="735438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программа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"Поддержка территориального общественного самоуправления на территории </a:t>
            </a:r>
            <a:r>
              <a:rPr lang="ru-RU" sz="1600" dirty="0" err="1">
                <a:solidFill>
                  <a:schemeClr val="tx1"/>
                </a:solidFill>
                <a:latin typeface="Arial Narrow" panose="020B0606020202030204" pitchFamily="34" charset="0"/>
              </a:rPr>
              <a:t>Усть-Кутского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 муниципального образования (городского поселения) на 2023-2027 годы"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5609965"/>
              </p:ext>
            </p:extLst>
          </p:nvPr>
        </p:nvGraphicFramePr>
        <p:xfrm>
          <a:off x="2123728" y="3573016"/>
          <a:ext cx="4914591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120686"/>
              </p:ext>
            </p:extLst>
          </p:nvPr>
        </p:nvGraphicFramePr>
        <p:xfrm>
          <a:off x="467544" y="1772817"/>
          <a:ext cx="8208911" cy="13326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1152128"/>
                <a:gridCol w="936104"/>
                <a:gridCol w="792088"/>
                <a:gridCol w="720080"/>
                <a:gridCol w="720079"/>
              </a:tblGrid>
              <a:tr h="526720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</a:t>
                      </a:r>
                    </a:p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на 01.12.2023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Потребность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4870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Предоставление финансовой помощи ТОС  по итогам конкурсов, проводимых администрацией муниципального образования «город Усть-Кут»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800" dirty="0" smtClean="0"/>
                    </a:p>
                    <a:p>
                      <a:pPr algn="ctr"/>
                      <a:r>
                        <a:rPr lang="ru-RU" sz="800" dirty="0" smtClean="0"/>
                        <a:t>500,0</a:t>
                      </a:r>
                      <a:endParaRPr lang="ru-RU" sz="8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48708"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ИТОГО: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500,0</a:t>
                      </a:r>
                      <a:endParaRPr lang="ru-RU" sz="8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500,0</a:t>
                      </a:r>
                      <a:endParaRPr lang="ru-RU" sz="8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500,0</a:t>
                      </a:r>
                      <a:endParaRPr lang="ru-RU" sz="8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500,0</a:t>
                      </a:r>
                      <a:endParaRPr lang="ru-RU" sz="8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500,0</a:t>
                      </a:r>
                      <a:endParaRPr lang="ru-RU" sz="800" b="1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740352" y="1551278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94083" y="548680"/>
            <a:ext cx="7354381" cy="7200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/>
            </a:r>
            <a:br>
              <a:rPr 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Муниципальная 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программа "Формирование доступной среды жизнедеятельности для инвалидов и других маломобильных групп населения в городе Усть-Куте на </a:t>
            </a:r>
            <a:r>
              <a:rPr lang="ru-RU" sz="16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2013-2030гг</a:t>
            </a:r>
            <a: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  <a:t>."</a:t>
            </a:r>
            <a:br>
              <a:rPr lang="ru-RU" sz="160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endParaRPr lang="ru-RU" sz="16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9354691"/>
              </p:ext>
            </p:extLst>
          </p:nvPr>
        </p:nvGraphicFramePr>
        <p:xfrm>
          <a:off x="1979712" y="3645024"/>
          <a:ext cx="5418647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323792"/>
              </p:ext>
            </p:extLst>
          </p:nvPr>
        </p:nvGraphicFramePr>
        <p:xfrm>
          <a:off x="395536" y="1484784"/>
          <a:ext cx="8352928" cy="1882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4"/>
                <a:gridCol w="864096"/>
                <a:gridCol w="1008112"/>
                <a:gridCol w="792088"/>
                <a:gridCol w="782945"/>
                <a:gridCol w="729223"/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ru-RU" sz="900" dirty="0" smtClean="0">
                          <a:solidFill>
                            <a:schemeClr val="tx1"/>
                          </a:solidFill>
                        </a:rPr>
                        <a:t>Наименование</a:t>
                      </a:r>
                      <a:endParaRPr lang="ru-RU" sz="9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на 01.12.2023</a:t>
                      </a:r>
                      <a:r>
                        <a:rPr lang="ru-RU" sz="800" baseline="0" dirty="0" smtClean="0">
                          <a:solidFill>
                            <a:schemeClr val="tx1"/>
                          </a:solidFill>
                        </a:rPr>
                        <a:t>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Потребность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 План 2024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2025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solidFill>
                            <a:schemeClr val="tx1"/>
                          </a:solidFill>
                        </a:rPr>
                        <a:t>План 2026 год</a:t>
                      </a:r>
                      <a:endParaRPr lang="ru-RU" sz="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Оборудование регулируемых пешеходных переходов пешеходными светофорами со звуковой сигнализацией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6738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Фасадная тактильная вывеска со шрифтом Брайля,</a:t>
                      </a:r>
                      <a:r>
                        <a:rPr lang="ru-RU" sz="800" baseline="0" dirty="0" smtClean="0"/>
                        <a:t> </a:t>
                      </a:r>
                      <a:r>
                        <a:rPr lang="ru-RU" sz="800" dirty="0" smtClean="0"/>
                        <a:t>тактильная мнемосхема со шрифтом Брайля, план 1 этажа, тактильная кабинетная табличка , кнопка вызова и знак "кнопка вызова помощи" 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53,8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031">
                <a:tc>
                  <a:txBody>
                    <a:bodyPr/>
                    <a:lstStyle/>
                    <a:p>
                      <a:r>
                        <a:rPr lang="ru-RU" sz="800" dirty="0" smtClean="0"/>
                        <a:t>Установка пандусов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160,1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/>
                        <a:t>0,0</a:t>
                      </a:r>
                      <a:endParaRPr lang="ru-RU" sz="800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/>
                        <a:t>0,0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88031">
                <a:tc>
                  <a:txBody>
                    <a:bodyPr/>
                    <a:lstStyle/>
                    <a:p>
                      <a:r>
                        <a:rPr lang="ru-RU" sz="800" b="1" dirty="0" smtClean="0"/>
                        <a:t>ИТОГО:</a:t>
                      </a:r>
                      <a:endParaRPr lang="ru-RU" sz="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213,9</a:t>
                      </a:r>
                      <a:endParaRPr lang="ru-RU" sz="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0,0</a:t>
                      </a:r>
                      <a:endParaRPr lang="ru-RU" sz="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0,0</a:t>
                      </a:r>
                      <a:endParaRPr lang="ru-RU" sz="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b="1" dirty="0" smtClean="0"/>
                        <a:t>0,0</a:t>
                      </a:r>
                      <a:endParaRPr lang="ru-RU" sz="800" b="1" dirty="0"/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b="1" dirty="0" smtClean="0"/>
                        <a:t>0,0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964" y="332656"/>
            <a:ext cx="1080119" cy="11086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784876" y="1216919"/>
            <a:ext cx="914400" cy="2244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 smtClean="0">
                <a:solidFill>
                  <a:schemeClr val="tx1"/>
                </a:solidFill>
              </a:rPr>
              <a:t>Тыс.руб</a:t>
            </a:r>
            <a:r>
              <a:rPr lang="ru-RU" sz="1000" b="1" dirty="0" smtClean="0">
                <a:solidFill>
                  <a:schemeClr val="tx1"/>
                </a:solidFill>
              </a:rPr>
              <a:t>.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10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2987" y="332656"/>
            <a:ext cx="7608437" cy="524470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Структура программных и непрограммных расходов Усть-Кутского муниципального образования (городского поселения) на 2024 год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910380252"/>
              </p:ext>
            </p:extLst>
          </p:nvPr>
        </p:nvGraphicFramePr>
        <p:xfrm>
          <a:off x="251520" y="980728"/>
          <a:ext cx="8475487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987" cy="107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0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164383745"/>
              </p:ext>
            </p:extLst>
          </p:nvPr>
        </p:nvGraphicFramePr>
        <p:xfrm>
          <a:off x="107504" y="1196752"/>
          <a:ext cx="90364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76672"/>
            <a:ext cx="8183880" cy="5760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ЭТАПЫ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БЮДЖЕТНОГО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ПРОЦЕССА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7" cstate="print">
            <a:biLevel thresh="75000"/>
            <a:lum bright="-13000" contrast="100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3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356992"/>
            <a:ext cx="3312368" cy="1253940"/>
          </a:xfrm>
          <a:prstGeom prst="rect">
            <a:avLst/>
          </a:prstGeom>
          <a:noFill/>
          <a:ln w="127000" cap="sq">
            <a:noFill/>
            <a:bevel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0000" endA="300" endPos="55000" dir="5400000" sy="-100000" algn="bl" rotWithShape="0"/>
          </a:effectLst>
          <a:scene3d>
            <a:camera prst="orthographicFront">
              <a:rot lat="21299999" lon="0" rev="0"/>
            </a:camera>
            <a:lightRig rig="threePt" dir="t"/>
          </a:scene3d>
          <a:sp3d prstMaterial="dkEdge"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ая выноска 6"/>
          <p:cNvSpPr/>
          <p:nvPr/>
        </p:nvSpPr>
        <p:spPr>
          <a:xfrm>
            <a:off x="2555776" y="1124744"/>
            <a:ext cx="1152128" cy="600164"/>
          </a:xfrm>
          <a:prstGeom prst="wedgeRectCallout">
            <a:avLst>
              <a:gd name="adj1" fmla="val 60572"/>
              <a:gd name="adj2" fmla="val 71736"/>
            </a:avLst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ая выноска 7"/>
          <p:cNvSpPr/>
          <p:nvPr/>
        </p:nvSpPr>
        <p:spPr>
          <a:xfrm>
            <a:off x="827584" y="1052736"/>
            <a:ext cx="1224136" cy="864000"/>
          </a:xfrm>
          <a:prstGeom prst="wedgeRectCallout">
            <a:avLst>
              <a:gd name="adj1" fmla="val 55397"/>
              <a:gd name="adj2" fmla="val 86591"/>
            </a:avLst>
          </a:prstGeom>
          <a:solidFill>
            <a:schemeClr val="bg1"/>
          </a:solidFill>
          <a:ln w="2540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Контрольно-счетная палата и органы местного самоуправления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ая выноска 8"/>
          <p:cNvSpPr/>
          <p:nvPr/>
        </p:nvSpPr>
        <p:spPr>
          <a:xfrm>
            <a:off x="403567" y="2392330"/>
            <a:ext cx="1440160" cy="600164"/>
          </a:xfrm>
          <a:prstGeom prst="wedgeRectCallout">
            <a:avLst>
              <a:gd name="adj1" fmla="val 48913"/>
              <a:gd name="adj2" fmla="val 83076"/>
            </a:avLst>
          </a:prstGeom>
          <a:ln w="19050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>
            <a:off x="511579" y="5250416"/>
            <a:ext cx="1224136" cy="938719"/>
          </a:xfrm>
          <a:prstGeom prst="wedgeRectCallout">
            <a:avLst>
              <a:gd name="adj1" fmla="val 87351"/>
              <a:gd name="adj2" fmla="val 2814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</a:t>
            </a:r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самоуправления, </a:t>
            </a:r>
            <a:r>
              <a:rPr lang="ru-RU" sz="11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финансовые органы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3903570" y="4509120"/>
            <a:ext cx="1408868" cy="600164"/>
          </a:xfrm>
          <a:prstGeom prst="wedgeRectCallout">
            <a:avLst>
              <a:gd name="adj1" fmla="val -449"/>
              <a:gd name="adj2" fmla="val 134498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7020272" y="1124744"/>
            <a:ext cx="1235224" cy="938719"/>
          </a:xfrm>
          <a:prstGeom prst="wedgeRectCallout">
            <a:avLst>
              <a:gd name="adj1" fmla="val -41239"/>
              <a:gd name="adj2" fmla="val 101130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ая выноска 12"/>
          <p:cNvSpPr/>
          <p:nvPr/>
        </p:nvSpPr>
        <p:spPr>
          <a:xfrm>
            <a:off x="7524328" y="2420888"/>
            <a:ext cx="1235224" cy="938719"/>
          </a:xfrm>
          <a:prstGeom prst="wedgeRectCallout">
            <a:avLst>
              <a:gd name="adj1" fmla="val -41937"/>
              <a:gd name="adj2" fmla="val 75399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Органы местного самоуправления, финансовые органы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ая выноска 13"/>
          <p:cNvSpPr/>
          <p:nvPr/>
        </p:nvSpPr>
        <p:spPr>
          <a:xfrm>
            <a:off x="7164288" y="5877272"/>
            <a:ext cx="1440160" cy="600164"/>
          </a:xfrm>
          <a:prstGeom prst="wedgeRectCallout">
            <a:avLst>
              <a:gd name="adj1" fmla="val -53191"/>
              <a:gd name="adj2" fmla="val -151545"/>
            </a:avLst>
          </a:prstGeom>
          <a:ln w="28575">
            <a:solidFill>
              <a:schemeClr val="accent2">
                <a:lumMod val="75000"/>
              </a:schemeClr>
            </a:solidFill>
            <a:prstDash val="sysDot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ru-RU" sz="11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Законодательные (представительные) органы власти</a:t>
            </a:r>
            <a:endParaRPr lang="ru-RU" sz="11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514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548680"/>
            <a:ext cx="7488832" cy="406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83880" cy="6766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    Спасибо за внимание</a:t>
            </a:r>
            <a:endParaRPr lang="ru-RU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4797152"/>
            <a:ext cx="8352928" cy="1728192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Контактная информация</a:t>
            </a:r>
            <a:endParaRPr lang="en-US" sz="2400" b="1" dirty="0" smtClean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Комитет по финансам и налогам администрации Усть-Кутского муниципального образования (городского поселения)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Адрес: г. Усть-Кут,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Ул. Володарского, д. 69, каб.312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Тел.: 8 (39565) 6-04-32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Электронный адрес: </a:t>
            </a:r>
            <a:r>
              <a:rPr lang="en-US" u="sng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mogorfu@yandex.ru</a:t>
            </a:r>
            <a:endParaRPr lang="ru-RU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5949280"/>
            <a:ext cx="8183880" cy="460632"/>
          </a:xfrm>
          <a:prstGeom prst="rect">
            <a:avLst/>
          </a:prstGeom>
        </p:spPr>
        <p:txBody>
          <a:bodyPr vert="horz" lIns="9144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  <a:lumOff val="2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912768" cy="105156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 чем основывается бюджет?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299549" cy="1530623"/>
          </a:xfrm>
          <a:prstGeom prst="rect">
            <a:avLst/>
          </a:prstGeom>
          <a:noFill/>
        </p:spPr>
      </p:pic>
      <p:sp>
        <p:nvSpPr>
          <p:cNvPr id="5" name="Блок-схема: перфолента 4"/>
          <p:cNvSpPr/>
          <p:nvPr/>
        </p:nvSpPr>
        <p:spPr>
          <a:xfrm>
            <a:off x="899592" y="1988840"/>
            <a:ext cx="7416824" cy="1440160"/>
          </a:xfrm>
          <a:prstGeom prst="flowChartPunchedTape">
            <a:avLst/>
          </a:prstGeom>
          <a:solidFill>
            <a:schemeClr val="bg1">
              <a:lumMod val="65000"/>
              <a:alpha val="40000"/>
            </a:schemeClr>
          </a:solidFill>
          <a:ln>
            <a:solidFill>
              <a:schemeClr val="tx2">
                <a:lumMod val="75000"/>
                <a:lumOff val="25000"/>
                <a:alpha val="27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 prstMaterial="dkEdge">
            <a:bevelT w="19050" h="95250"/>
            <a:bevelB w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Усть-Кутского муниципального образования (городского поселения) составляется ежегодно на три года и основывается на: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644008" y="4221088"/>
            <a:ext cx="1944216" cy="22322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Основных направлениях бюджетной и налоговой политики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cxnSp>
        <p:nvCxnSpPr>
          <p:cNvPr id="18" name="Прямая со стрелкой 17"/>
          <p:cNvCxnSpPr>
            <a:stCxn id="5" idx="2"/>
          </p:cNvCxnSpPr>
          <p:nvPr/>
        </p:nvCxnSpPr>
        <p:spPr>
          <a:xfrm flipH="1">
            <a:off x="1619672" y="3284984"/>
            <a:ext cx="29883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5" idx="2"/>
          </p:cNvCxnSpPr>
          <p:nvPr/>
        </p:nvCxnSpPr>
        <p:spPr>
          <a:xfrm flipH="1">
            <a:off x="3563888" y="3284984"/>
            <a:ext cx="104411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4644008" y="3284984"/>
            <a:ext cx="648072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644008" y="3284984"/>
            <a:ext cx="2664296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6732240" y="4221088"/>
            <a:ext cx="1944216" cy="2232248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Муниципальных программах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555776" y="4293096"/>
            <a:ext cx="1944216" cy="2160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Прогнозе социально-экономического развития Усть-Кутского муниципального образования (городского поселения)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67544" y="4293096"/>
            <a:ext cx="1944216" cy="2160240"/>
          </a:xfrm>
          <a:prstGeom prst="round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Положениях послания Президента РФ Федеральному собранию РФ, определяющих бюджетную политику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092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ДОХОДЫ БЮДЖЕТА ГОРОДА</a:t>
            </a:r>
            <a:endParaRPr lang="ru-RU" dirty="0">
              <a:solidFill>
                <a:srgbClr val="C0000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3650234"/>
              </p:ext>
            </p:extLst>
          </p:nvPr>
        </p:nvGraphicFramePr>
        <p:xfrm>
          <a:off x="468313" y="1196975"/>
          <a:ext cx="8183562" cy="5184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1187624" y="3861048"/>
            <a:ext cx="3240361" cy="1224136"/>
          </a:xfrm>
          <a:prstGeom prst="rect">
            <a:avLst/>
          </a:prstGeom>
          <a:solidFill>
            <a:srgbClr val="FFFFDD"/>
          </a:solidFill>
          <a:ln w="254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1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доходов от использования муниципального имущества, от продажи имущества, возмещение вреда причинного автомобильным дорогам, штрафы и иные неналоговые доходы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4048" y="3501008"/>
            <a:ext cx="3456383" cy="1872208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72000" tIns="14400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5600" b="1" dirty="0" smtClean="0"/>
          </a:p>
          <a:p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Поступления от уплаты налогов, установленных законодательством РФ  о налогах и сборах, и местных налогов, например: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доходы физических лиц,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налог на имущество физических лиц,</a:t>
            </a:r>
          </a:p>
          <a:p>
            <a:pPr algn="l"/>
            <a:r>
              <a:rPr lang="ru-RU" sz="64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</a:t>
            </a:r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налог,</a:t>
            </a:r>
          </a:p>
          <a:p>
            <a:pPr algn="l"/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акцизы</a:t>
            </a:r>
          </a:p>
          <a:p>
            <a:pPr algn="l"/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- государственная пошлина</a:t>
            </a:r>
            <a:endParaRPr lang="ru-RU" sz="3600" b="1" dirty="0" smtClean="0"/>
          </a:p>
          <a:p>
            <a:endParaRPr lang="ru-RU" sz="3600" b="1" dirty="0" smtClean="0"/>
          </a:p>
          <a:p>
            <a:endParaRPr lang="ru-RU" sz="3600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635896" y="5517232"/>
            <a:ext cx="5040560" cy="864096"/>
          </a:xfrm>
          <a:prstGeom prst="rect">
            <a:avLst/>
          </a:prstGeom>
          <a:solidFill>
            <a:srgbClr val="FFFFDD"/>
          </a:solidFill>
          <a:ln w="25400">
            <a:solidFill>
              <a:schemeClr val="accent5">
                <a:lumMod val="60000"/>
                <a:lumOff val="40000"/>
              </a:schemeClr>
            </a:solidFill>
          </a:ln>
          <a:effectLst/>
        </p:spPr>
        <p:txBody>
          <a:bodyPr wrap="square" lIns="36000" tIns="108000" rIns="36000" bIns="0" anchor="ctr" anchorCtr="0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4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Средства, поступающие из других бюджетов (межбюджетные трансферты), безвозмездные поступления от граждан и юридических лиц</a:t>
            </a:r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629529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O:\ПРИЕМНАЯ\Усть-Кут - герб(приложение 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1080119" cy="1272176"/>
          </a:xfrm>
          <a:prstGeom prst="rect">
            <a:avLst/>
          </a:prstGeom>
          <a:noFill/>
        </p:spPr>
      </p:pic>
      <p:graphicFrame>
        <p:nvGraphicFramePr>
          <p:cNvPr id="6" name="Схема 5"/>
          <p:cNvGraphicFramePr/>
          <p:nvPr/>
        </p:nvGraphicFramePr>
        <p:xfrm>
          <a:off x="1619672" y="548680"/>
          <a:ext cx="705678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938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www.lenagold.ru/fon/clipart/d/deng/deng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836" y="1519956"/>
            <a:ext cx="2016224" cy="2048236"/>
          </a:xfrm>
          <a:prstGeom prst="rect">
            <a:avLst/>
          </a:prstGeom>
          <a:noFill/>
          <a:ln w="34925">
            <a:noFill/>
          </a:ln>
        </p:spPr>
      </p:pic>
      <p:sp>
        <p:nvSpPr>
          <p:cNvPr id="10" name="Выгнутая влево стрелка 9"/>
          <p:cNvSpPr/>
          <p:nvPr/>
        </p:nvSpPr>
        <p:spPr>
          <a:xfrm>
            <a:off x="2776409" y="1804141"/>
            <a:ext cx="731520" cy="1216152"/>
          </a:xfrm>
          <a:prstGeom prst="curvedRigh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97CBFF"/>
              </a:solidFill>
            </a:endParaRPr>
          </a:p>
        </p:txBody>
      </p:sp>
      <p:sp>
        <p:nvSpPr>
          <p:cNvPr id="9" name="Выгнутая вправо стрелка 8"/>
          <p:cNvSpPr/>
          <p:nvPr/>
        </p:nvSpPr>
        <p:spPr>
          <a:xfrm>
            <a:off x="5393482" y="1804141"/>
            <a:ext cx="731520" cy="1216152"/>
          </a:xfrm>
          <a:prstGeom prst="curvedLeftArrow">
            <a:avLst/>
          </a:prstGeom>
          <a:solidFill>
            <a:srgbClr val="97CBFF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4792" y="335224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cap="all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Основные  НАЛОГИ  Усть-Кутского муниципального образования (городского поселения)</a:t>
            </a:r>
            <a:endParaRPr lang="ru-RU" sz="2000" b="1" cap="all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9552" y="1030872"/>
            <a:ext cx="3024336" cy="683921"/>
          </a:xfrm>
          <a:prstGeom prst="rect">
            <a:avLst/>
          </a:prstGeom>
          <a:solidFill>
            <a:srgbClr val="B2CB7F"/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7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 физических лиц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3685587" y="1030872"/>
            <a:ext cx="1584246" cy="6832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 anchorCtr="0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НДФЛ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496649" y="1024247"/>
            <a:ext cx="3117032" cy="684598"/>
          </a:xfrm>
          <a:prstGeom prst="rect">
            <a:avLst/>
          </a:prstGeom>
          <a:solidFill>
            <a:srgbClr val="FF6161"/>
          </a:solidFill>
          <a:ln w="28575">
            <a:solidFill>
              <a:schemeClr val="tx1"/>
            </a:solidFill>
          </a:ln>
          <a:effectLst>
            <a:outerShdw blurRad="44450" dist="27940" dir="21000000" algn="ctr">
              <a:srgbClr val="00863D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prstMaterial="dkEdge">
            <a:bevelB w="88900" h="3175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100 %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7544" y="3020293"/>
            <a:ext cx="3672407" cy="26930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кадастровой стоимости объекта налогообложения:</a:t>
            </a: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0,1% -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жилой дом, квартира, комната, незавершенное строительство, гараж, машино - место,  хоз. строение </a:t>
            </a:r>
            <a:r>
              <a:rPr lang="en-US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которого не превышает 50кв. м.  </a:t>
            </a:r>
          </a:p>
          <a:p>
            <a:pPr lvl="0" algn="just">
              <a:buFontTx/>
              <a:buChar char="-"/>
            </a:pPr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0,5%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офисы, торговые площади и прочие объекты, включенные в перечень, определяемый в соответствии с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п.7 ст. 378.2 НК РФ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объекты, предусмотренные </a:t>
            </a:r>
            <a: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абзацем 2 п.10 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378.2 НК РФ, объекты, кадастровая стоимость каждого из которых превышает 300 млн.рублей, прочие объекты налогообложения.  </a:t>
            </a:r>
            <a:endParaRPr lang="ru-RU" sz="13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35" y="3020293"/>
            <a:ext cx="410445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земельного участка: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-0,3 %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земельных участков:</a:t>
            </a:r>
          </a:p>
          <a:p>
            <a:pPr lvl="0" algn="just"/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отнесенных к землям сельскохозяйственного назначения, занятых жилищным фондом и объектами инженерной инфраструктуры жилищно-коммунального комплекса или приобретенных (представленных) для жилищного строительства, приобретенных для личного подсобного хозяйства, садоводства, ограниченных в обороте в соответствии с законодательством РФ.</a:t>
            </a:r>
          </a:p>
          <a:p>
            <a:pPr lvl="0" algn="just"/>
            <a:r>
              <a:rPr lang="ru-RU" sz="1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-1,5 %</a:t>
            </a:r>
            <a:r>
              <a:rPr lang="ru-RU" sz="1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в отношении прочих земельных участков.</a:t>
            </a: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7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22922749"/>
              </p:ext>
            </p:extLst>
          </p:nvPr>
        </p:nvGraphicFramePr>
        <p:xfrm>
          <a:off x="3203848" y="1988840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154124785"/>
              </p:ext>
            </p:extLst>
          </p:nvPr>
        </p:nvGraphicFramePr>
        <p:xfrm>
          <a:off x="395536" y="2132856"/>
          <a:ext cx="2592288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8" name="Овал 17"/>
          <p:cNvSpPr/>
          <p:nvPr/>
        </p:nvSpPr>
        <p:spPr>
          <a:xfrm>
            <a:off x="1475656" y="2636912"/>
            <a:ext cx="936104" cy="936104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100 %</a:t>
            </a:r>
            <a:endParaRPr lang="ru-RU" sz="10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683568" y="2492896"/>
            <a:ext cx="792088" cy="720080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58,75</a:t>
            </a:r>
            <a:r>
              <a:rPr lang="ru-RU" sz="1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ru-RU" sz="10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1475656" y="3789040"/>
            <a:ext cx="324036" cy="1042531"/>
          </a:xfrm>
          <a:prstGeom prst="downArrow">
            <a:avLst/>
          </a:prstGeom>
          <a:scene3d>
            <a:camera prst="orthographicFront"/>
            <a:lightRig rig="flat" dir="t"/>
          </a:scene3d>
          <a:sp3d z="190500"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3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" name="Picture 2" descr="O:\ПРИЕМНАЯ\Усть-Кут - герб(приложение 2)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67545" y="476672"/>
            <a:ext cx="1368151" cy="140431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476672"/>
            <a:ext cx="6696744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Куда зачисляются налоги, уплачиваемые гражданами города Усть-Кута</a:t>
            </a:r>
            <a:endParaRPr lang="ru-RU" sz="2400" dirty="0">
              <a:solidFill>
                <a:srgbClr val="C00000"/>
              </a:solidFill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572658662"/>
              </p:ext>
            </p:extLst>
          </p:nvPr>
        </p:nvGraphicFramePr>
        <p:xfrm>
          <a:off x="6012160" y="1844824"/>
          <a:ext cx="266429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539552" y="5517232"/>
            <a:ext cx="1863824" cy="961834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Земельный налог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55776" y="5517232"/>
            <a:ext cx="2016224" cy="961834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имущество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16016" y="5517232"/>
            <a:ext cx="1944216" cy="96183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Налог на доходы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04248" y="5517232"/>
            <a:ext cx="1800200" cy="962778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Транспортный налог с юридических и физических лиц</a:t>
            </a:r>
            <a:endParaRPr lang="ru-RU" sz="1400" b="1" dirty="0">
              <a:solidFill>
                <a:schemeClr val="bg1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 3"/>
          <p:cNvSpPr/>
          <p:nvPr/>
        </p:nvSpPr>
        <p:spPr>
          <a:xfrm>
            <a:off x="395536" y="2204864"/>
            <a:ext cx="2482574" cy="1827565"/>
          </a:xfrm>
          <a:prstGeom prst="funnel">
            <a:avLst/>
          </a:prstGeom>
          <a:blipFill rotWithShape="0">
            <a:blip r:embed="rId18" cstate="print"/>
            <a:stretch>
              <a:fillRect/>
            </a:stretch>
          </a:blipFill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Прямоугольник 18"/>
          <p:cNvSpPr/>
          <p:nvPr/>
        </p:nvSpPr>
        <p:spPr>
          <a:xfrm>
            <a:off x="899592" y="5013176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Иркутской области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707904" y="4941168"/>
            <a:ext cx="172819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      Усть-Кутского района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5013176"/>
            <a:ext cx="1368152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 города    Усть-Кута</a:t>
            </a:r>
            <a:endParaRPr lang="ru-RU" sz="12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60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17422</TotalTime>
  <Words>4466</Words>
  <Application>Microsoft Office PowerPoint</Application>
  <PresentationFormat>Экран (4:3)</PresentationFormat>
  <Paragraphs>1221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Аспект</vt:lpstr>
      <vt:lpstr>Бюджет на 2024 год и на плановый период 2025 и 2026 годов  (Решение Думы Усть-Кутского муниципального образования  (городского поселения) от 20.12.2023г. № 81/15)    </vt:lpstr>
      <vt:lpstr>            Что такое «Бюджет для граждан?»             «Бюджет для граждан» познакомит вас с                     положениями основного финансового                  документа муниципального образования                    «город Усть-Кут» – бюджета города, а             именно: бюджет города на 2024 год                и на плановый период 2025 и 2026 годы.</vt:lpstr>
      <vt:lpstr>   Что такое муниципальный бюджет?</vt:lpstr>
      <vt:lpstr>ЭТАПЫ БЮДЖЕТНОГО ПРОЦЕССА</vt:lpstr>
      <vt:lpstr>На чем основывается бюджет?</vt:lpstr>
      <vt:lpstr>ДОХОДЫ БЮДЖЕТА ГОРОДА</vt:lpstr>
      <vt:lpstr>Презентация PowerPoint</vt:lpstr>
      <vt:lpstr>Презентация PowerPoint</vt:lpstr>
      <vt:lpstr>Куда зачисляются налоги, уплачиваемые гражданами города Усть-Кута</vt:lpstr>
      <vt:lpstr>Основные характеристики бюджета Усть-Кутского муниципального образования (городского поселения) на 2023 год, на 2024 год и на плановый период 2025 и 2026 годов</vt:lpstr>
      <vt:lpstr>Презентация PowerPoint</vt:lpstr>
      <vt:lpstr>Презентация PowerPoint</vt:lpstr>
      <vt:lpstr>             Основные параметры бюджета  Усть-Кутского муниципального образования  (городского поселения) на 2024 год</vt:lpstr>
      <vt:lpstr>Презентация PowerPoint</vt:lpstr>
      <vt:lpstr>Презентация PowerPoint</vt:lpstr>
      <vt:lpstr>Планируемые расходы Усть-Кутского муниципального образования (городского поселения) в 2023-2026 годах</vt:lpstr>
      <vt:lpstr>Структура расходов Усть-Кутского муниципального образования (городского поселения) на 2024 год</vt:lpstr>
      <vt:lpstr>Презентация PowerPoint</vt:lpstr>
      <vt:lpstr>Презентация PowerPoint</vt:lpstr>
      <vt:lpstr>    Муниципальная программа «Эффективное управление муниципальным имуществом на период 2020-2025 г.г. на территории Усть-Кутского муниципального образования (городского поселения)»</vt:lpstr>
      <vt:lpstr>    Муниципальная программа Усть-Кутского муниципального образования (городского поселения) «Повышение безопасности дорожного движения на территории Усть-Кутского муниципального образования (городского поселения) на 2021-2025г.г.»</vt:lpstr>
      <vt:lpstr>    Муниципальная программа Усть-Кутского муниципального образования (городского поселения) «Развитие дорожного хозяйства Усть-Кутского муниципального образования (городского поселения) на 2022-2026г.г.»</vt:lpstr>
      <vt:lpstr>      </vt:lpstr>
      <vt:lpstr>    Муниципальная программа Усть-Кутского муниципального образования (городского поселения) «Развитие автомобильного пассажирского транспорта общего пользования на территории Усть-Кутского муниципального образования (городского поселения) на 2022-2026 годы»</vt:lpstr>
      <vt:lpstr>   Муниципальная программа "Развитие и поддержка физических лиц, не являющихся индивидуальными предпринимателями и применяющих специальный налоговый режим "Налог на профессиональный доход", а также субъектов малого и среднего предпринимательства на территории Усть-Кутского муниципального образования (городского поселения)  на 2022-2026 годы"</vt:lpstr>
      <vt:lpstr>    Муниципальная программа «Профилактика экстремизма и терроризма на территории муниципального образования «город Усть-Кут» на 2020-2024 годы» </vt:lpstr>
      <vt:lpstr>    Муниципальная программа «Обеспечение первичных мер пожарной безопасности на территории Усть-Кутского муниципального образования (городского поселения)  на 2022-2026 годы»</vt:lpstr>
      <vt:lpstr>    Муниципальная программа «Модернизация объектов коммунальной инфраструктуры                     Усть-Кутского муниципального образования (городского поселения) на 2017-2025 годы» </vt:lpstr>
      <vt:lpstr>    Муниципальная программа «Благоустройство и обеспечение экологической безопасности на территории муниципального образования «город Усть-Кут»  на 2022-2026 годы»</vt:lpstr>
      <vt:lpstr>    Муниципальная программа «Благоустройство и обеспечение экологической безопасности на территории муниципального образования «город Усть-Кут»  на 2022-2026 годы»</vt:lpstr>
      <vt:lpstr>    Муниципальная программа «Энергосбережение и повышение энергетической эффективности в муниципальном образовании «город Усть-Кут» на 2021-2025 годы»</vt:lpstr>
      <vt:lpstr>     Муниципальная программа «Формирование современной городской среды Усть-Кутского муниципального образования (городского поселения) на 2018-2025 годы» </vt:lpstr>
      <vt:lpstr>     Муниципальная программа «Переселение граждан из жилых помещений, расположенных в зоне Байкало-Амурской магистрали, признанных непригодными для проживания, и (или) жилых помещений с высоким уровнем износа (более 70 процентов) на территории Усть-Кутского муниципального образования (городского поселения) на 2024-2030 годы» </vt:lpstr>
      <vt:lpstr>     Муниципальная программа Усть-Кутского муниципального образования (городского поселения) «Молодежная политика. Приоритеты, перспективы развития на 2020-2024 годы» </vt:lpstr>
      <vt:lpstr>     Муниципальная программа  Усть-Кутского муниципального образования (городского поселения) «Молодым семьям города Усть-Кута – доступное жилье» на 2020-2025 годы» </vt:lpstr>
      <vt:lpstr>     Муниципальная программа Усть-Кутского муниципального образования (городского поселения) «Поддержка социально ориентированных некоммерческих организаций Усть-Кутского муниципального образования (городского поселения) на 2020-2024 годы»</vt:lpstr>
      <vt:lpstr>     Муниципальная программа Усть-Кутского муниципального образования (городского поселения) "Поддержка территориального общественного самоуправления на территории Усть-Кутского муниципального образования (городского поселения) на 2023-2027 годы"</vt:lpstr>
      <vt:lpstr>    Муниципальная программа "Формирование доступной среды жизнедеятельности для инвалидов и других маломобильных групп населения в городе Усть-Куте на 2013-2030гг." </vt:lpstr>
      <vt:lpstr>Структура программных и непрограммных расходов Усть-Кутского муниципального образования (городского поселения) на 2024 год</vt:lpstr>
      <vt:lpstr>  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образование «город Усть-Кут»</dc:title>
  <dc:creator>татьяна орлова</dc:creator>
  <cp:lastModifiedBy>Nata</cp:lastModifiedBy>
  <cp:revision>1371</cp:revision>
  <cp:lastPrinted>2024-03-18T07:24:02Z</cp:lastPrinted>
  <dcterms:created xsi:type="dcterms:W3CDTF">2016-05-13T03:50:22Z</dcterms:created>
  <dcterms:modified xsi:type="dcterms:W3CDTF">2024-03-18T08:00:40Z</dcterms:modified>
</cp:coreProperties>
</file>